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7" r:id="rId3"/>
  </p:sldMasterIdLst>
  <p:notesMasterIdLst>
    <p:notesMasterId r:id="rId18"/>
  </p:notesMasterIdLst>
  <p:sldIdLst>
    <p:sldId id="770" r:id="rId4"/>
    <p:sldId id="726" r:id="rId5"/>
    <p:sldId id="692" r:id="rId6"/>
    <p:sldId id="860" r:id="rId7"/>
    <p:sldId id="782" r:id="rId8"/>
    <p:sldId id="849" r:id="rId9"/>
    <p:sldId id="956" r:id="rId10"/>
    <p:sldId id="957" r:id="rId11"/>
    <p:sldId id="850" r:id="rId12"/>
    <p:sldId id="833" r:id="rId13"/>
    <p:sldId id="837" r:id="rId14"/>
    <p:sldId id="848" r:id="rId15"/>
    <p:sldId id="773" r:id="rId16"/>
    <p:sldId id="953" r:id="rId17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5E22977-B2E4-4880-924F-E73347AA3D69}">
          <p14:sldIdLst>
            <p14:sldId id="770"/>
            <p14:sldId id="726"/>
            <p14:sldId id="692"/>
            <p14:sldId id="860"/>
            <p14:sldId id="782"/>
            <p14:sldId id="849"/>
            <p14:sldId id="956"/>
            <p14:sldId id="957"/>
            <p14:sldId id="850"/>
            <p14:sldId id="833"/>
            <p14:sldId id="837"/>
            <p14:sldId id="848"/>
            <p14:sldId id="773"/>
            <p14:sldId id="953"/>
          </p14:sldIdLst>
        </p14:section>
        <p14:section name="默认节" id="{4578483D-34E8-4E43-9002-CB8871BF4336}">
          <p14:sldIdLst/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468E"/>
    <a:srgbClr val="203979"/>
    <a:srgbClr val="FFFFFF"/>
    <a:srgbClr val="BFC7DD"/>
    <a:srgbClr val="E6E6E6"/>
    <a:srgbClr val="546FB6"/>
    <a:srgbClr val="E5E9F1"/>
    <a:srgbClr val="536EB4"/>
    <a:srgbClr val="CFD8EB"/>
    <a:srgbClr val="DFDF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28" autoAdjust="0"/>
    <p:restoredTop sz="95807" autoAdjust="0"/>
  </p:normalViewPr>
  <p:slideViewPr>
    <p:cSldViewPr snapToGrid="0">
      <p:cViewPr varScale="1">
        <p:scale>
          <a:sx n="106" d="100"/>
          <a:sy n="106" d="100"/>
        </p:scale>
        <p:origin x="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gs" Target="tags/tag136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notesMaster" Target="notesMasters/notesMaster1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F87F258B-B836-4A03-90D9-E39CD78388D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6961F87-20C5-4746-9C61-F4321B4DA788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请勿抄袭搬运！盗版必究！微信DAJU_PPT"/>
          <p:cNvSpPr/>
          <p:nvPr userDrawn="1"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dirty="0">
                <a:solidFill>
                  <a:schemeClr val="accent2"/>
                </a:solidFill>
                <a:latin typeface="+mj-ea"/>
                <a:ea typeface="+mj-ea"/>
              </a:rPr>
              <a:t>——   </a:t>
            </a:r>
            <a:r>
              <a:rPr lang="en-US" altLang="zh-CN" sz="3200" i="0" dirty="0">
                <a:solidFill>
                  <a:schemeClr val="accent2"/>
                </a:solidFill>
                <a:effectLst/>
                <a:latin typeface="+mj-ea"/>
                <a:ea typeface="+mj-ea"/>
              </a:rPr>
              <a:t>       ——</a:t>
            </a:r>
            <a:endParaRPr lang="zh-CN" altLang="en-US" sz="3200" i="0" dirty="0">
              <a:solidFill>
                <a:schemeClr val="accent2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5577840" y="1725867"/>
            <a:ext cx="1036320" cy="747897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>
              <a:buNone/>
              <a:defRPr lang="zh-CN" altLang="en-US" sz="5400" b="0" smtClean="0">
                <a:solidFill>
                  <a:schemeClr val="accent2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914400" lvl="0" indent="-11430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8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2608162" y="2552438"/>
            <a:ext cx="697567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6000" b="1" spc="600" smtClean="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/>
            <a:r>
              <a:rPr lang="zh-CN" altLang="en-US" dirty="0"/>
              <a:t>输入您的标题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2836546" y="3665537"/>
            <a:ext cx="6515734" cy="2635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400" spc="3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09600" y="947212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8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D08664-E77B-4E7B-86B7-C9ADE3B2327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4A8A3-3F0F-E447-8DAF-28149F79C431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C19AC9-768D-0C4A-91C6-79526425BB93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0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tags" Target="../tags/tag93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2" Type="http://schemas.openxmlformats.org/officeDocument/2006/relationships/slideLayout" Target="../slideLayouts/slideLayout10.xml"/><Relationship Id="rId21" Type="http://schemas.openxmlformats.org/officeDocument/2006/relationships/tags" Target="../tags/tag119.xml"/><Relationship Id="rId20" Type="http://schemas.openxmlformats.org/officeDocument/2006/relationships/tags" Target="../tags/tag118.xml"/><Relationship Id="rId2" Type="http://schemas.openxmlformats.org/officeDocument/2006/relationships/tags" Target="../tags/tag100.xml"/><Relationship Id="rId19" Type="http://schemas.openxmlformats.org/officeDocument/2006/relationships/tags" Target="../tags/tag117.xml"/><Relationship Id="rId18" Type="http://schemas.openxmlformats.org/officeDocument/2006/relationships/tags" Target="../tags/tag116.xml"/><Relationship Id="rId17" Type="http://schemas.openxmlformats.org/officeDocument/2006/relationships/tags" Target="../tags/tag115.xml"/><Relationship Id="rId16" Type="http://schemas.openxmlformats.org/officeDocument/2006/relationships/tags" Target="../tags/tag114.xml"/><Relationship Id="rId15" Type="http://schemas.openxmlformats.org/officeDocument/2006/relationships/tags" Target="../tags/tag113.xml"/><Relationship Id="rId14" Type="http://schemas.openxmlformats.org/officeDocument/2006/relationships/tags" Target="../tags/tag112.xml"/><Relationship Id="rId13" Type="http://schemas.openxmlformats.org/officeDocument/2006/relationships/tags" Target="../tags/tag111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tags" Target="../tags/tag9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29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5" Type="http://schemas.openxmlformats.org/officeDocument/2006/relationships/slideLayout" Target="../slideLayouts/slideLayout10.xml"/><Relationship Id="rId14" Type="http://schemas.openxmlformats.org/officeDocument/2006/relationships/tags" Target="../tags/tag134.xml"/><Relationship Id="rId13" Type="http://schemas.openxmlformats.org/officeDocument/2006/relationships/tags" Target="../tags/tag133.xml"/><Relationship Id="rId12" Type="http://schemas.openxmlformats.org/officeDocument/2006/relationships/tags" Target="../tags/tag132.xml"/><Relationship Id="rId11" Type="http://schemas.openxmlformats.org/officeDocument/2006/relationships/tags" Target="../tags/tag131.xml"/><Relationship Id="rId10" Type="http://schemas.openxmlformats.org/officeDocument/2006/relationships/tags" Target="../tags/tag130.xml"/><Relationship Id="rId1" Type="http://schemas.openxmlformats.org/officeDocument/2006/relationships/tags" Target="../tags/tag1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5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3" Type="http://schemas.openxmlformats.org/officeDocument/2006/relationships/slideLayout" Target="../slideLayouts/slideLayout10.xml"/><Relationship Id="rId22" Type="http://schemas.openxmlformats.org/officeDocument/2006/relationships/tags" Target="../tags/tag36.xml"/><Relationship Id="rId21" Type="http://schemas.openxmlformats.org/officeDocument/2006/relationships/tags" Target="../tags/tag35.xml"/><Relationship Id="rId20" Type="http://schemas.openxmlformats.org/officeDocument/2006/relationships/tags" Target="../tags/tag34.xml"/><Relationship Id="rId2" Type="http://schemas.openxmlformats.org/officeDocument/2006/relationships/tags" Target="../tags/tag16.xml"/><Relationship Id="rId19" Type="http://schemas.openxmlformats.org/officeDocument/2006/relationships/tags" Target="../tags/tag33.xml"/><Relationship Id="rId18" Type="http://schemas.openxmlformats.org/officeDocument/2006/relationships/tags" Target="../tags/tag32.xml"/><Relationship Id="rId17" Type="http://schemas.openxmlformats.org/officeDocument/2006/relationships/tags" Target="../tags/tag31.xml"/><Relationship Id="rId16" Type="http://schemas.openxmlformats.org/officeDocument/2006/relationships/tags" Target="../tags/tag30.xml"/><Relationship Id="rId15" Type="http://schemas.openxmlformats.org/officeDocument/2006/relationships/tags" Target="../tags/tag29.xml"/><Relationship Id="rId14" Type="http://schemas.openxmlformats.org/officeDocument/2006/relationships/tags" Target="../tags/tag28.xml"/><Relationship Id="rId13" Type="http://schemas.openxmlformats.org/officeDocument/2006/relationships/tags" Target="../tags/tag27.xml"/><Relationship Id="rId12" Type="http://schemas.openxmlformats.org/officeDocument/2006/relationships/tags" Target="../tags/tag26.xml"/><Relationship Id="rId11" Type="http://schemas.openxmlformats.org/officeDocument/2006/relationships/tags" Target="../tags/tag25.xml"/><Relationship Id="rId10" Type="http://schemas.openxmlformats.org/officeDocument/2006/relationships/tags" Target="../tags/tag24.xml"/><Relationship Id="rId1" Type="http://schemas.openxmlformats.org/officeDocument/2006/relationships/tags" Target="../tags/tag15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3" Type="http://schemas.openxmlformats.org/officeDocument/2006/relationships/slideLayout" Target="../slideLayouts/slideLayout10.xml"/><Relationship Id="rId32" Type="http://schemas.openxmlformats.org/officeDocument/2006/relationships/image" Target="../media/image7.png"/><Relationship Id="rId31" Type="http://schemas.openxmlformats.org/officeDocument/2006/relationships/image" Target="../media/image6.jpeg"/><Relationship Id="rId30" Type="http://schemas.openxmlformats.org/officeDocument/2006/relationships/tags" Target="../tags/tag62.xml"/><Relationship Id="rId3" Type="http://schemas.openxmlformats.org/officeDocument/2006/relationships/tags" Target="../tags/tag39.xml"/><Relationship Id="rId29" Type="http://schemas.openxmlformats.org/officeDocument/2006/relationships/image" Target="../media/image5.png"/><Relationship Id="rId28" Type="http://schemas.openxmlformats.org/officeDocument/2006/relationships/tags" Target="../tags/tag61.xml"/><Relationship Id="rId27" Type="http://schemas.openxmlformats.org/officeDocument/2006/relationships/image" Target="../media/image4.png"/><Relationship Id="rId26" Type="http://schemas.openxmlformats.org/officeDocument/2006/relationships/image" Target="../media/image3.jpeg"/><Relationship Id="rId25" Type="http://schemas.openxmlformats.org/officeDocument/2006/relationships/tags" Target="../tags/tag60.xml"/><Relationship Id="rId24" Type="http://schemas.openxmlformats.org/officeDocument/2006/relationships/image" Target="../media/image2.jpeg"/><Relationship Id="rId23" Type="http://schemas.openxmlformats.org/officeDocument/2006/relationships/tags" Target="../tags/tag59.xml"/><Relationship Id="rId22" Type="http://schemas.openxmlformats.org/officeDocument/2006/relationships/tags" Target="../tags/tag58.xml"/><Relationship Id="rId21" Type="http://schemas.openxmlformats.org/officeDocument/2006/relationships/tags" Target="../tags/tag57.xml"/><Relationship Id="rId20" Type="http://schemas.openxmlformats.org/officeDocument/2006/relationships/tags" Target="../tags/tag56.xml"/><Relationship Id="rId2" Type="http://schemas.openxmlformats.org/officeDocument/2006/relationships/tags" Target="../tags/tag38.xml"/><Relationship Id="rId19" Type="http://schemas.openxmlformats.org/officeDocument/2006/relationships/tags" Target="../tags/tag55.xml"/><Relationship Id="rId18" Type="http://schemas.openxmlformats.org/officeDocument/2006/relationships/tags" Target="../tags/tag54.xml"/><Relationship Id="rId17" Type="http://schemas.openxmlformats.org/officeDocument/2006/relationships/tags" Target="../tags/tag53.xml"/><Relationship Id="rId16" Type="http://schemas.openxmlformats.org/officeDocument/2006/relationships/tags" Target="../tags/tag52.xml"/><Relationship Id="rId15" Type="http://schemas.openxmlformats.org/officeDocument/2006/relationships/tags" Target="../tags/tag51.xml"/><Relationship Id="rId14" Type="http://schemas.openxmlformats.org/officeDocument/2006/relationships/tags" Target="../tags/tag50.xml"/><Relationship Id="rId13" Type="http://schemas.openxmlformats.org/officeDocument/2006/relationships/tags" Target="../tags/tag49.xml"/><Relationship Id="rId12" Type="http://schemas.openxmlformats.org/officeDocument/2006/relationships/tags" Target="../tags/tag48.xml"/><Relationship Id="rId11" Type="http://schemas.openxmlformats.org/officeDocument/2006/relationships/tags" Target="../tags/tag47.xml"/><Relationship Id="rId10" Type="http://schemas.openxmlformats.org/officeDocument/2006/relationships/tags" Target="../tags/tag46.xml"/><Relationship Id="rId1" Type="http://schemas.openxmlformats.org/officeDocument/2006/relationships/tags" Target="../tags/tag3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5" Type="http://schemas.openxmlformats.org/officeDocument/2006/relationships/slideLayout" Target="../slideLayouts/slideLayout10.xml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tags" Target="../tags/tag64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5" Type="http://schemas.openxmlformats.org/officeDocument/2006/relationships/slideLayout" Target="../slideLayouts/slideLayout10.xml"/><Relationship Id="rId14" Type="http://schemas.openxmlformats.org/officeDocument/2006/relationships/tags" Target="../tags/tag91.xml"/><Relationship Id="rId13" Type="http://schemas.openxmlformats.org/officeDocument/2006/relationships/tags" Target="../tags/tag90.xml"/><Relationship Id="rId12" Type="http://schemas.openxmlformats.org/officeDocument/2006/relationships/tags" Target="../tags/tag89.xml"/><Relationship Id="rId11" Type="http://schemas.openxmlformats.org/officeDocument/2006/relationships/tags" Target="../tags/tag88.xml"/><Relationship Id="rId10" Type="http://schemas.openxmlformats.org/officeDocument/2006/relationships/tags" Target="../tags/tag87.xml"/><Relationship Id="rId1" Type="http://schemas.openxmlformats.org/officeDocument/2006/relationships/tags" Target="../tags/tag7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9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请勿抄袭搬运！盗版必究！正版来源小红书大橘PPT微信DAJU_PPT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C47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6" name="请勿抄袭搬运！盗版必究！正版来源小红书大橘PPT微信DAJU_PPT"/>
          <p:cNvSpPr/>
          <p:nvPr/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请勿抄袭搬运！盗版必究！正版来源小红书大橘PPT微信DAJU_PPT"/>
          <p:cNvSpPr/>
          <p:nvPr/>
        </p:nvSpPr>
        <p:spPr>
          <a:xfrm>
            <a:off x="1474470" y="1537970"/>
            <a:ext cx="92430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XX</a:t>
            </a:r>
            <a:r>
              <a:rPr lang="zh-CN" altLang="en-US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大学</a:t>
            </a:r>
            <a:r>
              <a:rPr lang="en-US" altLang="zh-CN" sz="2000" b="1" i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XX</a:t>
            </a:r>
            <a:r>
              <a:rPr lang="zh-CN" altLang="en-US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学院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——</a:t>
            </a:r>
            <a:endParaRPr lang="en-US" altLang="zh-CN" sz="20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7" name="请勿抄袭搬运！盗版必究！正版来源小红书大橘PPT微信DAJU_PPT"/>
          <p:cNvSpPr/>
          <p:nvPr/>
        </p:nvSpPr>
        <p:spPr>
          <a:xfrm>
            <a:off x="4715119" y="390534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本科专业：</a:t>
            </a:r>
            <a:r>
              <a:rPr lang="zh-CN" altLang="en-US" sz="2000" b="1" dirty="0"/>
              <a:t>软件工程</a:t>
            </a:r>
            <a:endParaRPr lang="zh-CN" altLang="en-US" sz="2000" b="1" dirty="0"/>
          </a:p>
        </p:txBody>
      </p:sp>
      <p:sp>
        <p:nvSpPr>
          <p:cNvPr id="11" name="请勿抄袭搬运！盗版必究！正版来源小红书大橘PPT微信DAJU_PPT"/>
          <p:cNvSpPr/>
          <p:nvPr/>
        </p:nvSpPr>
        <p:spPr>
          <a:xfrm>
            <a:off x="4715119" y="315841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面试人：</a:t>
            </a:r>
            <a:r>
              <a:rPr lang="zh-CN" altLang="en-US" sz="2000" b="1" dirty="0"/>
              <a:t>黄铭</a:t>
            </a:r>
            <a:endParaRPr lang="zh-CN" altLang="en-US" sz="2000" b="1" dirty="0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72858" y="2242820"/>
            <a:ext cx="964628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800" b="1" spc="300" dirty="0">
                <a:solidFill>
                  <a:schemeClr val="bg1"/>
                </a:solidFill>
                <a:latin typeface="+mj-ea"/>
                <a:ea typeface="+mj-ea"/>
              </a:rPr>
              <a:t>预推免</a:t>
            </a:r>
            <a:r>
              <a:rPr lang="en-US" altLang="zh-CN" sz="4800" b="1" spc="300" dirty="0">
                <a:solidFill>
                  <a:schemeClr val="bg1"/>
                </a:solidFill>
                <a:latin typeface="+mj-ea"/>
                <a:ea typeface="+mj-ea"/>
              </a:rPr>
              <a:t>/</a:t>
            </a:r>
            <a:r>
              <a:rPr lang="zh-CN" altLang="en-US" sz="4800" b="1" spc="300" dirty="0">
                <a:solidFill>
                  <a:schemeClr val="bg1"/>
                </a:solidFill>
                <a:latin typeface="+mj-ea"/>
                <a:ea typeface="+mj-ea"/>
              </a:rPr>
              <a:t>保研推免自我介绍</a:t>
            </a:r>
            <a:endParaRPr lang="zh-CN" altLang="en-US" sz="4800" b="1" spc="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请勿抄袭搬运！盗版必究！正版来源小红书大橘PPT微信DAJU_PPT"/>
          <p:cNvSpPr/>
          <p:nvPr/>
        </p:nvSpPr>
        <p:spPr>
          <a:xfrm>
            <a:off x="4272915" y="3543300"/>
            <a:ext cx="3536315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 dirty="0"/>
              <a:t>本科学校：西南民族</a:t>
            </a:r>
            <a:r>
              <a:rPr lang="zh-CN" altLang="en-US" sz="2000" b="1" dirty="0"/>
              <a:t>大学</a:t>
            </a:r>
            <a:endParaRPr lang="zh-CN" altLang="en-US" sz="20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3.1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竞赛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经历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学业情况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0835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28800" y="1223010"/>
            <a:ext cx="79578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算法竞赛实践（2023.03–2025.05）</a:t>
            </a:r>
            <a:endParaRPr lang="zh-CN" altLang="en-US" sz="20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  <a:p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——以赛促学，锤炼算法核心能力——</a:t>
            </a:r>
            <a:endParaRPr lang="zh-CN" altLang="en-US" sz="20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89125" y="1884680"/>
            <a:ext cx="9751695" cy="2087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50000"/>
              </a:lnSpc>
              <a:spcBef>
                <a:spcPts val="0"/>
              </a:spcBef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在本科期间，通过校队选拔进入 ACM 算法集训队后， 开始系统学习动态规划、图论、贪心、数据结构与组合数学等算法。担任队伍代码实现，复杂度分析与优化角色，在比赛中负责数学建模与核心代码编写(c++)，累计完成牛客 / Codeforces/洛谷等平台算法题 1600+。 参加了诸多算法编程的比赛， 并获得了国际大学生程序设计竞赛(ACM-ICPC)亚洲区域赛铜奖，蓝桥杯国三，睿抗国二，团体程序设计天梯赛国二等若干项国家级和省级奖项。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889125" y="405066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None/>
            </a:pP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收获和心得</a:t>
            </a: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体会</a:t>
            </a:r>
            <a:endParaRPr lang="zh-CN" altLang="en-US" sz="20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889125" y="4437380"/>
            <a:ext cx="9907905" cy="17811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 algn="l" fontAlgn="auto">
              <a:lnSpc>
                <a:spcPct val="150000"/>
              </a:lnSpc>
              <a:buClrTx/>
              <a:buSzPct val="80000"/>
              <a:buFont typeface="Arial" panose="020B0604020202020204" pitchFamily="34" charset="0"/>
              <a:buNone/>
            </a:pP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1.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本质抽象与模型构建：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突破问题表象迷雾，直击数学内核。提炼关键变量与约束条件，建立可计算的数学模型，此项能力具备普适性迁移价值。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indent="0" algn="l" fontAlgn="auto">
              <a:lnSpc>
                <a:spcPct val="150000"/>
              </a:lnSpc>
              <a:buClrTx/>
              <a:buSzPct val="80000"/>
              <a:buFont typeface="Arial" panose="020B0604020202020204" pitchFamily="34" charset="0"/>
              <a:buNone/>
            </a:pP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2.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协同攻坚的团队效能：在头脑风暴、分工互补、容错保障的协作模式下，深化技术信任与战术配合意识，验证</a:t>
            </a:r>
            <a:r>
              <a:rPr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‘1+1&gt;2’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的团队作战价值。</a:t>
            </a:r>
            <a:endParaRPr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3.2 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竞赛</a:t>
            </a:r>
            <a:r>
              <a:rPr kumimoji="1" lang="zh-CN" altLang="en-US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成果</a:t>
            </a:r>
            <a:endParaRPr kumimoji="1" lang="zh-CN" altLang="en-US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学业情况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0835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" name="任意多边形: 形状 82"/>
          <p:cNvSpPr/>
          <p:nvPr>
            <p:custDataLst>
              <p:tags r:id="rId7"/>
            </p:custDataLst>
          </p:nvPr>
        </p:nvSpPr>
        <p:spPr>
          <a:xfrm>
            <a:off x="1918335" y="2379663"/>
            <a:ext cx="2132330" cy="3477895"/>
          </a:xfrm>
          <a:custGeom>
            <a:avLst/>
            <a:gdLst>
              <a:gd name="connsiteX0" fmla="*/ 393700 w 2132559"/>
              <a:gd name="connsiteY0" fmla="*/ 0 h 3477718"/>
              <a:gd name="connsiteX1" fmla="*/ 2132559 w 2132559"/>
              <a:gd name="connsiteY1" fmla="*/ 1738859 h 3477718"/>
              <a:gd name="connsiteX2" fmla="*/ 393700 w 2132559"/>
              <a:gd name="connsiteY2" fmla="*/ 3477718 h 3477718"/>
              <a:gd name="connsiteX3" fmla="*/ 43260 w 2132559"/>
              <a:gd name="connsiteY3" fmla="*/ 3442391 h 3477718"/>
              <a:gd name="connsiteX4" fmla="*/ 0 w 2132559"/>
              <a:gd name="connsiteY4" fmla="*/ 3431268 h 3477718"/>
              <a:gd name="connsiteX5" fmla="*/ 0 w 2132559"/>
              <a:gd name="connsiteY5" fmla="*/ 46451 h 3477718"/>
              <a:gd name="connsiteX6" fmla="*/ 43260 w 2132559"/>
              <a:gd name="connsiteY6" fmla="*/ 35328 h 3477718"/>
              <a:gd name="connsiteX7" fmla="*/ 393700 w 2132559"/>
              <a:gd name="connsiteY7" fmla="*/ 0 h 3477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32559" h="3477718">
                <a:moveTo>
                  <a:pt x="393700" y="0"/>
                </a:moveTo>
                <a:cubicBezTo>
                  <a:pt x="1354045" y="0"/>
                  <a:pt x="2132559" y="778514"/>
                  <a:pt x="2132559" y="1738859"/>
                </a:cubicBezTo>
                <a:cubicBezTo>
                  <a:pt x="2132559" y="2699204"/>
                  <a:pt x="1354045" y="3477718"/>
                  <a:pt x="393700" y="3477718"/>
                </a:cubicBezTo>
                <a:cubicBezTo>
                  <a:pt x="273657" y="3477718"/>
                  <a:pt x="156455" y="3465554"/>
                  <a:pt x="43260" y="3442391"/>
                </a:cubicBezTo>
                <a:lnTo>
                  <a:pt x="0" y="3431268"/>
                </a:lnTo>
                <a:lnTo>
                  <a:pt x="0" y="46451"/>
                </a:lnTo>
                <a:lnTo>
                  <a:pt x="43260" y="35328"/>
                </a:lnTo>
                <a:cubicBezTo>
                  <a:pt x="156455" y="12164"/>
                  <a:pt x="273657" y="0"/>
                  <a:pt x="393700" y="0"/>
                </a:cubicBezTo>
                <a:close/>
              </a:path>
            </a:pathLst>
          </a:cu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kumimoji="1" lang="zh-CN" altLang="en-US">
              <a:sym typeface="+mn-ea"/>
            </a:endParaRPr>
          </a:p>
        </p:txBody>
      </p:sp>
      <p:sp>
        <p:nvSpPr>
          <p:cNvPr id="20" name="任意多边形: 形状 84"/>
          <p:cNvSpPr/>
          <p:nvPr>
            <p:custDataLst>
              <p:tags r:id="rId8"/>
            </p:custDataLst>
          </p:nvPr>
        </p:nvSpPr>
        <p:spPr>
          <a:xfrm>
            <a:off x="1918335" y="1854200"/>
            <a:ext cx="2627630" cy="4468495"/>
          </a:xfrm>
          <a:custGeom>
            <a:avLst/>
            <a:gdLst>
              <a:gd name="connsiteX0" fmla="*/ 393700 w 2627859"/>
              <a:gd name="connsiteY0" fmla="*/ 0 h 4468318"/>
              <a:gd name="connsiteX1" fmla="*/ 2627859 w 2627859"/>
              <a:gd name="connsiteY1" fmla="*/ 2234159 h 4468318"/>
              <a:gd name="connsiteX2" fmla="*/ 393700 w 2627859"/>
              <a:gd name="connsiteY2" fmla="*/ 4468318 h 4468318"/>
              <a:gd name="connsiteX3" fmla="*/ 165271 w 2627859"/>
              <a:gd name="connsiteY3" fmla="*/ 4456784 h 4468318"/>
              <a:gd name="connsiteX4" fmla="*/ 0 w 2627859"/>
              <a:gd name="connsiteY4" fmla="*/ 4431560 h 4468318"/>
              <a:gd name="connsiteX5" fmla="*/ 0 w 2627859"/>
              <a:gd name="connsiteY5" fmla="*/ 36758 h 4468318"/>
              <a:gd name="connsiteX6" fmla="*/ 165271 w 2627859"/>
              <a:gd name="connsiteY6" fmla="*/ 11535 h 4468318"/>
              <a:gd name="connsiteX7" fmla="*/ 393700 w 2627859"/>
              <a:gd name="connsiteY7" fmla="*/ 0 h 4468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27859" h="4468318">
                <a:moveTo>
                  <a:pt x="393700" y="0"/>
                </a:moveTo>
                <a:cubicBezTo>
                  <a:pt x="1627592" y="0"/>
                  <a:pt x="2627859" y="1000267"/>
                  <a:pt x="2627859" y="2234159"/>
                </a:cubicBezTo>
                <a:cubicBezTo>
                  <a:pt x="2627859" y="3468051"/>
                  <a:pt x="1627592" y="4468318"/>
                  <a:pt x="393700" y="4468318"/>
                </a:cubicBezTo>
                <a:cubicBezTo>
                  <a:pt x="316582" y="4468318"/>
                  <a:pt x="240376" y="4464411"/>
                  <a:pt x="165271" y="4456784"/>
                </a:cubicBezTo>
                <a:lnTo>
                  <a:pt x="0" y="4431560"/>
                </a:lnTo>
                <a:lnTo>
                  <a:pt x="0" y="36758"/>
                </a:lnTo>
                <a:lnTo>
                  <a:pt x="165271" y="11535"/>
                </a:lnTo>
                <a:cubicBezTo>
                  <a:pt x="240376" y="3907"/>
                  <a:pt x="316582" y="0"/>
                  <a:pt x="393700" y="0"/>
                </a:cubicBezTo>
                <a:close/>
              </a:path>
            </a:pathLst>
          </a:custGeom>
          <a:noFill/>
          <a:ln w="101600">
            <a:gradFill>
              <a:gsLst>
                <a:gs pos="61000">
                  <a:sysClr val="window" lastClr="FFFFFF">
                    <a:alpha val="0"/>
                  </a:sysClr>
                </a:gs>
                <a:gs pos="92000">
                  <a:srgbClr val="02529F"/>
                </a:gs>
              </a:gsLst>
              <a:lin ang="0" scaled="0"/>
            </a:gradFill>
          </a:ln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solidFill>
                <a:sysClr val="window" lastClr="FFFFFF"/>
              </a:solidFill>
              <a:latin typeface="微软雅黑 Light" panose="020B0502040204020203" charset="-122"/>
              <a:ea typeface="微软雅黑 Light" panose="020B0502040204020203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2123440" y="3857625"/>
            <a:ext cx="1605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竞赛</a:t>
            </a:r>
            <a:r>
              <a:rPr lang="zh-CN" altLang="en-US" sz="2800" b="1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</a:t>
            </a:r>
            <a:endParaRPr lang="zh-CN" altLang="en-US" sz="2800" b="1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3179445" y="175387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1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2" name="椭圆 21"/>
          <p:cNvSpPr>
            <a:spLocks noChangeAspect="1"/>
          </p:cNvSpPr>
          <p:nvPr>
            <p:custDataLst>
              <p:tags r:id="rId11"/>
            </p:custDataLst>
          </p:nvPr>
        </p:nvSpPr>
        <p:spPr>
          <a:xfrm>
            <a:off x="3728720" y="2538095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2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3" name="椭圆 22"/>
          <p:cNvSpPr>
            <a:spLocks noChangeAspect="1"/>
          </p:cNvSpPr>
          <p:nvPr>
            <p:custDataLst>
              <p:tags r:id="rId12"/>
            </p:custDataLst>
          </p:nvPr>
        </p:nvSpPr>
        <p:spPr>
          <a:xfrm>
            <a:off x="4118610" y="332232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3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29" name="椭圆 28"/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4118610" y="420116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4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30" name="椭圆 29"/>
          <p:cNvSpPr>
            <a:spLocks noChangeAspect="1"/>
          </p:cNvSpPr>
          <p:nvPr>
            <p:custDataLst>
              <p:tags r:id="rId14"/>
            </p:custDataLst>
          </p:nvPr>
        </p:nvSpPr>
        <p:spPr>
          <a:xfrm>
            <a:off x="3837940" y="508000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5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32" name="矩形 31"/>
          <p:cNvSpPr/>
          <p:nvPr>
            <p:custDataLst>
              <p:tags r:id="rId15"/>
            </p:custDataLst>
          </p:nvPr>
        </p:nvSpPr>
        <p:spPr>
          <a:xfrm>
            <a:off x="4050665" y="1809750"/>
            <a:ext cx="683895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国际大学生程序设计竞赛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(ACM-ICPC)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三等奖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1" name="矩形 30"/>
          <p:cNvSpPr/>
          <p:nvPr>
            <p:custDataLst>
              <p:tags r:id="rId16"/>
            </p:custDataLst>
          </p:nvPr>
        </p:nvSpPr>
        <p:spPr>
          <a:xfrm>
            <a:off x="4521835" y="2648585"/>
            <a:ext cx="663067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睿抗机器人开发者大赛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(RAICOM)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二等奖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4" name="矩形 33"/>
          <p:cNvSpPr/>
          <p:nvPr>
            <p:custDataLst>
              <p:tags r:id="rId17"/>
            </p:custDataLst>
          </p:nvPr>
        </p:nvSpPr>
        <p:spPr>
          <a:xfrm>
            <a:off x="4802505" y="3439795"/>
            <a:ext cx="627634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全国高校计算机能力挑战赛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国家级三等奖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 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36" name="矩形 35"/>
          <p:cNvSpPr/>
          <p:nvPr>
            <p:custDataLst>
              <p:tags r:id="rId18"/>
            </p:custDataLst>
          </p:nvPr>
        </p:nvSpPr>
        <p:spPr>
          <a:xfrm>
            <a:off x="4870450" y="4326255"/>
            <a:ext cx="6276340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重庆市大学生程序设计竞赛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省级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二等奖</a:t>
            </a:r>
            <a:endParaRPr kumimoji="0" lang="zh-CN" altLang="en-US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</p:txBody>
      </p:sp>
      <p:sp>
        <p:nvSpPr>
          <p:cNvPr id="46" name="矩形 45"/>
          <p:cNvSpPr/>
          <p:nvPr>
            <p:custDataLst>
              <p:tags r:id="rId19"/>
            </p:custDataLst>
          </p:nvPr>
        </p:nvSpPr>
        <p:spPr>
          <a:xfrm>
            <a:off x="4565015" y="5225415"/>
            <a:ext cx="656780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蓝桥杯全国软件和信息技术专业人才大赛</a:t>
            </a:r>
            <a:r>
              <a:rPr lang="en-US" altLang="zh-CN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   </a:t>
            </a:r>
            <a:r>
              <a:rPr lang="zh-CN" altLang="en-US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国家级三等奖</a:t>
            </a:r>
            <a:r>
              <a:rPr lang="en-US" altLang="zh-CN" sz="20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  <a:sym typeface="+mn-ea"/>
              </a:rPr>
              <a:t>  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  <a:sym typeface="+mn-ea"/>
            </a:endParaRPr>
          </a:p>
        </p:txBody>
      </p:sp>
      <p:sp>
        <p:nvSpPr>
          <p:cNvPr id="47" name="椭圆 46"/>
          <p:cNvSpPr>
            <a:spLocks noChangeAspect="1"/>
          </p:cNvSpPr>
          <p:nvPr>
            <p:custDataLst>
              <p:tags r:id="rId20"/>
            </p:custDataLst>
          </p:nvPr>
        </p:nvSpPr>
        <p:spPr>
          <a:xfrm>
            <a:off x="3179445" y="5767070"/>
            <a:ext cx="683895" cy="683895"/>
          </a:xfrm>
          <a:prstGeom prst="ellipse">
            <a:avLst/>
          </a:prstGeom>
          <a:solidFill>
            <a:sysClr val="window" lastClr="FFFFFF"/>
          </a:solidFill>
          <a:ln>
            <a:noFill/>
          </a:ln>
          <a:effectLst>
            <a:glow rad="63500">
              <a:srgbClr val="A5A5A5">
                <a:satMod val="175000"/>
                <a:alpha val="40000"/>
              </a:srgbClr>
            </a:glow>
          </a:effectLst>
        </p:spPr>
        <p:style>
          <a:lnRef idx="2">
            <a:srgbClr val="324A7A">
              <a:shade val="50000"/>
            </a:srgbClr>
          </a:lnRef>
          <a:fillRef idx="1">
            <a:srgbClr val="324A7A"/>
          </a:fillRef>
          <a:effectRef idx="0">
            <a:srgbClr val="324A7A"/>
          </a:effectRef>
          <a:fontRef idx="minor">
            <a:sysClr val="window" lastClr="FFFFFF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rgbClr val="02529F"/>
                </a:solidFill>
                <a:latin typeface="Arial Bold" panose="020B0704020202020204" charset="0"/>
                <a:ea typeface="微软雅黑" panose="020B0503020204020204" pitchFamily="34" charset="-122"/>
                <a:cs typeface="Arial Bold" panose="020B0704020202020204" charset="0"/>
              </a:rPr>
              <a:t>6</a:t>
            </a:r>
            <a:endParaRPr lang="en-US" altLang="zh-CN" sz="2000" b="1" dirty="0">
              <a:solidFill>
                <a:srgbClr val="02529F"/>
              </a:solidFill>
              <a:latin typeface="Arial Bold" panose="020B0704020202020204" charset="0"/>
              <a:ea typeface="微软雅黑" panose="020B0503020204020204" pitchFamily="34" charset="-122"/>
              <a:cs typeface="Arial Bold" panose="020B0704020202020204" charset="0"/>
            </a:endParaRPr>
          </a:p>
        </p:txBody>
      </p:sp>
      <p:sp>
        <p:nvSpPr>
          <p:cNvPr id="56" name="矩形 55"/>
          <p:cNvSpPr/>
          <p:nvPr>
            <p:custDataLst>
              <p:tags r:id="rId21"/>
            </p:custDataLst>
          </p:nvPr>
        </p:nvSpPr>
        <p:spPr>
          <a:xfrm>
            <a:off x="3931285" y="5958840"/>
            <a:ext cx="7488555" cy="398780"/>
          </a:xfrm>
          <a:prstGeom prst="rect">
            <a:avLst/>
          </a:prstGeom>
        </p:spPr>
        <p:txBody>
          <a:bodyPr wrap="square">
            <a:spAutoFit/>
          </a:bodyPr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全国高校计算机大赛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-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团体程序设计天梯赛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   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国家级三等奖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(</a:t>
            </a:r>
            <a:r>
              <a:rPr kumimoji="0" lang="zh-CN" altLang="en-US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个人</a:t>
            </a:r>
            <a:r>
              <a:rPr kumimoji="0" lang="en-US" altLang="zh-CN" sz="2000" b="1" i="0" baseline="0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)</a:t>
            </a:r>
            <a:endParaRPr kumimoji="0" lang="en-US" altLang="zh-CN" sz="2000" b="1" i="0" baseline="0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1771650" y="1126490"/>
            <a:ext cx="103638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本科期间累计获算法编程类比赛国家级奖项</a:t>
            </a:r>
            <a:r>
              <a:rPr lang="en-US" altLang="zh-CN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11</a:t>
            </a:r>
            <a:r>
              <a:rPr lang="zh-CN" altLang="en-US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项，省级奖项1</a:t>
            </a:r>
            <a:r>
              <a:rPr lang="en-US" altLang="zh-CN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6</a:t>
            </a:r>
            <a:r>
              <a:rPr lang="zh-CN" altLang="en-US" sz="2800" b="1" noProof="0" dirty="0">
                <a:ln>
                  <a:noFill/>
                </a:ln>
                <a:solidFill>
                  <a:srgbClr val="2B468E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微软雅黑 Light" panose="020B0502040204020203" charset="-122"/>
              </a:rPr>
              <a:t>项</a:t>
            </a:r>
            <a:endParaRPr lang="zh-CN" altLang="en-US" sz="2800" b="1" noProof="0" dirty="0">
              <a:ln>
                <a:noFill/>
              </a:ln>
              <a:solidFill>
                <a:srgbClr val="2B468E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微软雅黑 Light" panose="020B0502040204020203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未来规划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4 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未来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规划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2986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未来规划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学业情况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综合发展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7"/>
            </p:custDataLst>
          </p:nvPr>
        </p:nvSpPr>
        <p:spPr>
          <a:xfrm>
            <a:off x="1636395" y="3470275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486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26" name="文本框 25"/>
          <p:cNvSpPr txBox="1"/>
          <p:nvPr>
            <p:custDataLst>
              <p:tags r:id="rId8"/>
            </p:custDataLst>
          </p:nvPr>
        </p:nvSpPr>
        <p:spPr>
          <a:xfrm>
            <a:off x="1630680" y="3470275"/>
            <a:ext cx="2573655" cy="239712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入学前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精读文献，深入了解导师及课题组的研究方向。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提前进行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学习，掌握更多科研技能。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7" name="矩形 6"/>
          <p:cNvSpPr/>
          <p:nvPr>
            <p:custDataLst>
              <p:tags r:id="rId9"/>
            </p:custDataLst>
          </p:nvPr>
        </p:nvSpPr>
        <p:spPr>
          <a:xfrm>
            <a:off x="4224020" y="274955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29" name="文本框 28"/>
          <p:cNvSpPr txBox="1"/>
          <p:nvPr>
            <p:custDataLst>
              <p:tags r:id="rId10"/>
            </p:custDataLst>
          </p:nvPr>
        </p:nvSpPr>
        <p:spPr>
          <a:xfrm>
            <a:off x="4222750" y="2749550"/>
            <a:ext cx="2573655" cy="2397760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研一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确定论文选题、研究内容、研究思路，准备开题相关工作。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全身心投入论文的撰写、投稿与修改工作。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完成研一相关课程并且取得</a:t>
            </a: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较好成绩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11"/>
            </p:custDataLst>
          </p:nvPr>
        </p:nvSpPr>
        <p:spPr>
          <a:xfrm>
            <a:off x="6813550" y="2032635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5400000" scaled="1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0" name="文本框 29"/>
          <p:cNvSpPr txBox="1"/>
          <p:nvPr>
            <p:custDataLst>
              <p:tags r:id="rId12"/>
            </p:custDataLst>
          </p:nvPr>
        </p:nvSpPr>
        <p:spPr>
          <a:xfrm>
            <a:off x="6809105" y="2032635"/>
            <a:ext cx="2574290" cy="3479165"/>
          </a:xfrm>
          <a:prstGeom prst="rect">
            <a:avLst/>
          </a:prstGeom>
          <a:noFill/>
        </p:spPr>
        <p:txBody>
          <a:bodyPr wrap="square">
            <a:no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研二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继续论文的撰写、投稿与发表工作。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持续整理和总结研究成果，通过中期考核。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 fontAlgn="auto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</a:rPr>
              <a:t>确定毕业论文选题及研究框架，完成毕业论文开题工作。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5" name="矩形 34"/>
          <p:cNvSpPr/>
          <p:nvPr>
            <p:custDataLst>
              <p:tags r:id="rId13"/>
            </p:custDataLst>
          </p:nvPr>
        </p:nvSpPr>
        <p:spPr>
          <a:xfrm>
            <a:off x="9377680" y="1273810"/>
            <a:ext cx="2573655" cy="3098800"/>
          </a:xfrm>
          <a:prstGeom prst="rect">
            <a:avLst/>
          </a:prstGeom>
          <a:noFill/>
          <a:ln w="9525">
            <a:gradFill>
              <a:gsLst>
                <a:gs pos="0">
                  <a:srgbClr val="002060"/>
                </a:gs>
                <a:gs pos="45000">
                  <a:schemeClr val="accent1">
                    <a:alpha val="33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474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>
              <a:latin typeface="Times New Roman Regular" panose="0202080307050502030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  <p:sp>
        <p:nvSpPr>
          <p:cNvPr id="36" name="文本框 35"/>
          <p:cNvSpPr txBox="1"/>
          <p:nvPr>
            <p:custDataLst>
              <p:tags r:id="rId14"/>
            </p:custDataLst>
          </p:nvPr>
        </p:nvSpPr>
        <p:spPr>
          <a:xfrm>
            <a:off x="9396730" y="1291590"/>
            <a:ext cx="2574290" cy="2104390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algn="ctr">
              <a:lnSpc>
                <a:spcPct val="150000"/>
              </a:lnSpc>
              <a:spcAft>
                <a:spcPts val="600"/>
              </a:spcAft>
              <a:buSzPct val="80000"/>
            </a:pPr>
            <a:r>
              <a:rPr lang="zh-CN" altLang="en-US" sz="2000" b="1" spc="120" dirty="0">
                <a:solidFill>
                  <a:srgbClr val="141E8C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研三</a:t>
            </a:r>
            <a:endParaRPr lang="zh-CN" altLang="en-US" sz="2000" b="1" spc="120" dirty="0">
              <a:solidFill>
                <a:srgbClr val="141E8C"/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  <a:p>
            <a:pPr marL="285750" indent="-285750" algn="l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对硕士期间的研究内容进行系统、全面的总结。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  <a:p>
            <a:pPr marL="285750" indent="-285750" algn="l">
              <a:lnSpc>
                <a:spcPct val="120000"/>
              </a:lnSpc>
              <a:buClrTx/>
              <a:buSzPct val="80000"/>
              <a:buFont typeface="Arial" panose="020B0604020202020204" pitchFamily="34" charset="0"/>
              <a:buChar char="•"/>
            </a:pPr>
            <a:r>
              <a:rPr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完成硕士学位论文的撰写，通过毕业答辩。</a:t>
            </a:r>
            <a:endParaRPr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请勿抄袭搬运！盗版必究！正版来源小红书大橘PPT微信DAJU_PPT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C47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6" name="请勿抄袭搬运！盗版必究！正版来源小红书大橘PPT微信DAJU_PPT"/>
          <p:cNvSpPr/>
          <p:nvPr/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请勿抄袭搬运！盗版必究！正版来源小红书大橘PPT微信DAJU_PPT"/>
          <p:cNvSpPr/>
          <p:nvPr/>
        </p:nvSpPr>
        <p:spPr>
          <a:xfrm>
            <a:off x="1474470" y="1537970"/>
            <a:ext cx="9243060" cy="3073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  <a:sym typeface="+mn-ea"/>
              </a:rPr>
              <a:t>THANKS</a:t>
            </a:r>
            <a:r>
              <a:rPr lang="en-US" altLang="zh-CN" sz="20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——</a:t>
            </a:r>
            <a:endParaRPr lang="en-US" altLang="zh-CN" sz="20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17" name="请勿抄袭搬运！盗版必究！正版来源小红书大橘PPT微信DAJU_PPT"/>
          <p:cNvSpPr/>
          <p:nvPr/>
        </p:nvSpPr>
        <p:spPr>
          <a:xfrm>
            <a:off x="4715119" y="390534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本科专业：</a:t>
            </a:r>
            <a:r>
              <a:rPr lang="zh-CN" altLang="en-US" sz="2000" b="1" dirty="0"/>
              <a:t>软件工程</a:t>
            </a:r>
            <a:endParaRPr lang="zh-CN" altLang="en-US" sz="2000" b="1" dirty="0"/>
          </a:p>
        </p:txBody>
      </p:sp>
      <p:sp>
        <p:nvSpPr>
          <p:cNvPr id="11" name="请勿抄袭搬运！盗版必究！正版来源小红书大橘PPT微信DAJU_PPT"/>
          <p:cNvSpPr/>
          <p:nvPr/>
        </p:nvSpPr>
        <p:spPr>
          <a:xfrm>
            <a:off x="4715119" y="3158417"/>
            <a:ext cx="2761763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/>
              <a:t>面试人：</a:t>
            </a:r>
            <a:r>
              <a:rPr lang="zh-CN" altLang="en-US" sz="2000" b="1" dirty="0"/>
              <a:t>黄铭</a:t>
            </a:r>
            <a:endParaRPr lang="zh-CN" altLang="en-US" sz="2000" b="1" dirty="0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272858" y="2242820"/>
            <a:ext cx="964628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sz="4800" b="1" spc="300" dirty="0">
                <a:solidFill>
                  <a:schemeClr val="bg1"/>
                </a:solidFill>
                <a:latin typeface="+mj-ea"/>
                <a:ea typeface="+mj-ea"/>
                <a:sym typeface="+mn-ea"/>
              </a:rPr>
              <a:t>恳请老师批评指导</a:t>
            </a:r>
            <a:endParaRPr sz="4800" b="1" spc="3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zh-CN" altLang="en-US" sz="4800" b="1" spc="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4" name="请勿抄袭搬运！盗版必究！正版来源小红书大橘PPT微信DAJU_PPT"/>
          <p:cNvSpPr/>
          <p:nvPr/>
        </p:nvSpPr>
        <p:spPr>
          <a:xfrm>
            <a:off x="4272915" y="3543300"/>
            <a:ext cx="3536315" cy="3149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 dirty="0"/>
              <a:t>本科学校：西南民族</a:t>
            </a:r>
            <a:r>
              <a:rPr lang="zh-CN" altLang="en-US" sz="2000" b="1" dirty="0"/>
              <a:t>大学</a:t>
            </a:r>
            <a:endParaRPr lang="zh-CN" altLang="en-US" sz="20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" name="请勿抄袭搬运！盗版必究！正版来源小红书大橘PPT微信DAJU_PPT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请勿抄袭搬运！盗版必究！正版来源小红书大橘PPT微信DAJU_PPT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568" y="820052"/>
            <a:ext cx="2474064" cy="557902"/>
          </a:xfrm>
          <a:prstGeom prst="rect">
            <a:avLst/>
          </a:prstGeom>
        </p:spPr>
      </p:pic>
      <p:sp>
        <p:nvSpPr>
          <p:cNvPr id="36" name="请勿抄袭搬运！盗版必究！正版来源小红书大橘PPT微信DAJU_PPT"/>
          <p:cNvSpPr/>
          <p:nvPr/>
        </p:nvSpPr>
        <p:spPr>
          <a:xfrm flipV="1">
            <a:off x="0" y="0"/>
            <a:ext cx="12192000" cy="2298700"/>
          </a:xfrm>
          <a:custGeom>
            <a:avLst/>
            <a:gdLst>
              <a:gd name="connsiteX0" fmla="*/ 0 w 12192000"/>
              <a:gd name="connsiteY0" fmla="*/ 2760756 h 2760756"/>
              <a:gd name="connsiteX1" fmla="*/ 12192000 w 12192000"/>
              <a:gd name="connsiteY1" fmla="*/ 2760756 h 2760756"/>
              <a:gd name="connsiteX2" fmla="*/ 12192000 w 12192000"/>
              <a:gd name="connsiteY2" fmla="*/ 1184035 h 2760756"/>
              <a:gd name="connsiteX3" fmla="*/ 11982018 w 12192000"/>
              <a:gd name="connsiteY3" fmla="*/ 1092219 h 2760756"/>
              <a:gd name="connsiteX4" fmla="*/ 6096000 w 12192000"/>
              <a:gd name="connsiteY4" fmla="*/ 0 h 2760756"/>
              <a:gd name="connsiteX5" fmla="*/ 209982 w 12192000"/>
              <a:gd name="connsiteY5" fmla="*/ 1092219 h 2760756"/>
              <a:gd name="connsiteX6" fmla="*/ 0 w 12192000"/>
              <a:gd name="connsiteY6" fmla="*/ 1184035 h 2760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2760756">
                <a:moveTo>
                  <a:pt x="0" y="2760756"/>
                </a:moveTo>
                <a:lnTo>
                  <a:pt x="12192000" y="2760756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34" name="请勿抄袭搬运！盗版必究！正版来源小红书大橘PPT微信DAJU_PPT"/>
          <p:cNvSpPr/>
          <p:nvPr/>
        </p:nvSpPr>
        <p:spPr>
          <a:xfrm>
            <a:off x="3840480" y="1427105"/>
            <a:ext cx="4511040" cy="3077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2000" b="1" spc="6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— CONTENTS —</a:t>
            </a:r>
            <a:endParaRPr lang="zh-CN" altLang="en-US" sz="2000" b="1" i="0" spc="600" dirty="0">
              <a:solidFill>
                <a:schemeClr val="bg1"/>
              </a:solidFill>
              <a:effectLst/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  <p:sp>
        <p:nvSpPr>
          <p:cNvPr id="60" name="请勿抄袭搬运！盗版必究！正版来源小红书大橘PPT微信DAJU_PPT"/>
          <p:cNvSpPr/>
          <p:nvPr/>
        </p:nvSpPr>
        <p:spPr>
          <a:xfrm>
            <a:off x="5014701" y="559737"/>
            <a:ext cx="2162598" cy="738505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/>
          <a:p>
            <a:pPr algn="ctr" fontAlgn="base">
              <a:lnSpc>
                <a:spcPct val="100000"/>
              </a:lnSpc>
            </a:pPr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目</a:t>
            </a:r>
            <a:r>
              <a:rPr lang="en-US" altLang="zh-CN" sz="4800" b="1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zh-CN" altLang="en-US" sz="4800" b="1" dirty="0">
                <a:solidFill>
                  <a:schemeClr val="bg1"/>
                </a:solidFill>
                <a:latin typeface="+mj-ea"/>
                <a:ea typeface="+mj-ea"/>
              </a:rPr>
              <a:t>录</a:t>
            </a:r>
            <a:endParaRPr lang="zh-CN" altLang="en-US" sz="48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57" name="请勿抄袭搬运！盗版必究！正版来源小红书大橘PPT微信DAJU_PPT"/>
          <p:cNvSpPr txBox="1"/>
          <p:nvPr>
            <p:custDataLst>
              <p:tags r:id="rId2"/>
            </p:custDataLst>
          </p:nvPr>
        </p:nvSpPr>
        <p:spPr>
          <a:xfrm>
            <a:off x="534670" y="4509135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学业</a:t>
            </a:r>
            <a:r>
              <a:rPr lang="zh-CN" altLang="en-US" sz="2800" b="1" spc="200" dirty="0">
                <a:latin typeface="+mj-ea"/>
                <a:ea typeface="+mj-ea"/>
              </a:rPr>
              <a:t>情况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995680" y="3290570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1" name="直接连接符 11"/>
          <p:cNvCxnSpPr/>
          <p:nvPr>
            <p:custDataLst>
              <p:tags r:id="rId4"/>
            </p:custDataLst>
          </p:nvPr>
        </p:nvCxnSpPr>
        <p:spPr>
          <a:xfrm>
            <a:off x="949960" y="4398645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" name="请勿抄袭搬运！盗版必究！正版来源小红书大橘PPT微信DAJU_PPT"/>
          <p:cNvSpPr txBox="1"/>
          <p:nvPr>
            <p:custDataLst>
              <p:tags r:id="rId5"/>
            </p:custDataLst>
          </p:nvPr>
        </p:nvSpPr>
        <p:spPr>
          <a:xfrm>
            <a:off x="2704465" y="4509770"/>
            <a:ext cx="3907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科研经历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>
            <p:custDataLst>
              <p:tags r:id="rId6"/>
            </p:custDataLst>
          </p:nvPr>
        </p:nvSpPr>
        <p:spPr>
          <a:xfrm>
            <a:off x="382651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直接连接符 11"/>
          <p:cNvCxnSpPr/>
          <p:nvPr>
            <p:custDataLst>
              <p:tags r:id="rId7"/>
            </p:custDataLst>
          </p:nvPr>
        </p:nvCxnSpPr>
        <p:spPr>
          <a:xfrm>
            <a:off x="3342640" y="4385945"/>
            <a:ext cx="2626360" cy="1905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2" name="请勿抄袭搬运！盗版必究！正版来源小红书大橘PPT微信DAJU_PPT"/>
          <p:cNvSpPr txBox="1"/>
          <p:nvPr>
            <p:custDataLst>
              <p:tags r:id="rId8"/>
            </p:custDataLst>
          </p:nvPr>
        </p:nvSpPr>
        <p:spPr>
          <a:xfrm>
            <a:off x="6196330" y="4509770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竞赛</a:t>
            </a:r>
            <a:r>
              <a:rPr lang="zh-CN" altLang="en-US" sz="2800" b="1" spc="200" dirty="0">
                <a:latin typeface="+mj-ea"/>
                <a:ea typeface="+mj-ea"/>
              </a:rPr>
              <a:t>经历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24" name="文本框 23"/>
          <p:cNvSpPr txBox="1"/>
          <p:nvPr>
            <p:custDataLst>
              <p:tags r:id="rId9"/>
            </p:custDataLst>
          </p:nvPr>
        </p:nvSpPr>
        <p:spPr>
          <a:xfrm>
            <a:off x="665734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5" name="直接连接符 11"/>
          <p:cNvCxnSpPr/>
          <p:nvPr>
            <p:custDataLst>
              <p:tags r:id="rId10"/>
            </p:custDataLst>
          </p:nvPr>
        </p:nvCxnSpPr>
        <p:spPr>
          <a:xfrm>
            <a:off x="6611620" y="4399280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7" name="请勿抄袭搬运！盗版必究！正版来源小红书大橘PPT微信DAJU_PPT"/>
          <p:cNvSpPr txBox="1"/>
          <p:nvPr>
            <p:custDataLst>
              <p:tags r:id="rId11"/>
            </p:custDataLst>
          </p:nvPr>
        </p:nvSpPr>
        <p:spPr>
          <a:xfrm>
            <a:off x="9027160" y="4509770"/>
            <a:ext cx="26308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+mj-ea"/>
                <a:ea typeface="+mj-ea"/>
              </a:rPr>
              <a:t>未来规划</a:t>
            </a:r>
            <a:endParaRPr lang="zh-CN" altLang="en-US" sz="2800" b="1" spc="200" dirty="0">
              <a:latin typeface="+mj-ea"/>
              <a:ea typeface="+mj-ea"/>
            </a:endParaRPr>
          </a:p>
        </p:txBody>
      </p:sp>
      <p:sp>
        <p:nvSpPr>
          <p:cNvPr id="29" name="文本框 28"/>
          <p:cNvSpPr txBox="1"/>
          <p:nvPr>
            <p:custDataLst>
              <p:tags r:id="rId12"/>
            </p:custDataLst>
          </p:nvPr>
        </p:nvSpPr>
        <p:spPr>
          <a:xfrm>
            <a:off x="9488170" y="3291205"/>
            <a:ext cx="17087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>
                <a:solidFill>
                  <a:srgbClr val="2B468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 kumimoji="1" lang="en-US" altLang="zh-CN" sz="6000" b="1" dirty="0">
              <a:solidFill>
                <a:srgbClr val="2B468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0" name="直接连接符 11"/>
          <p:cNvCxnSpPr/>
          <p:nvPr>
            <p:custDataLst>
              <p:tags r:id="rId13"/>
            </p:custDataLst>
          </p:nvPr>
        </p:nvCxnSpPr>
        <p:spPr>
          <a:xfrm>
            <a:off x="9442450" y="4399280"/>
            <a:ext cx="1800225" cy="0"/>
          </a:xfrm>
          <a:prstGeom prst="line">
            <a:avLst/>
          </a:prstGeom>
          <a:ln w="22225">
            <a:solidFill>
              <a:srgbClr val="324A7A"/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</a:t>
            </a:r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t>学业</a:t>
            </a:r>
            <a:r>
              <a:t>情况</a:t>
            </a:r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1.1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 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教育背景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学业情况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>
            <p:custDataLst>
              <p:tags r:id="rId7"/>
            </p:custDataLst>
          </p:nvPr>
        </p:nvSpPr>
        <p:spPr>
          <a:xfrm>
            <a:off x="2820035" y="2078355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籍贯：四川省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自贡市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5918835" y="1753870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出生年月：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2003.2.19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9"/>
            </p:custDataLst>
          </p:nvPr>
        </p:nvSpPr>
        <p:spPr>
          <a:xfrm>
            <a:off x="2820035" y="1753870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姓名：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rPr>
              <a:t>黄铭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10"/>
            </p:custDataLst>
          </p:nvPr>
        </p:nvSpPr>
        <p:spPr>
          <a:xfrm>
            <a:off x="5918835" y="2078355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政治面貌：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群众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1"/>
            </p:custDataLst>
          </p:nvPr>
        </p:nvSpPr>
        <p:spPr>
          <a:xfrm>
            <a:off x="2512060" y="1283970"/>
            <a:ext cx="600202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个人介绍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" name="文本框 13"/>
          <p:cNvSpPr txBox="1"/>
          <p:nvPr>
            <p:custDataLst>
              <p:tags r:id="rId12"/>
            </p:custDataLst>
          </p:nvPr>
        </p:nvSpPr>
        <p:spPr>
          <a:xfrm>
            <a:off x="2512060" y="5257165"/>
            <a:ext cx="6002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外语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水平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13"/>
            </p:custDataLst>
          </p:nvPr>
        </p:nvSpPr>
        <p:spPr>
          <a:xfrm>
            <a:off x="2820035" y="5690235"/>
            <a:ext cx="71183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英语：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CET4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（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441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） 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14"/>
            </p:custDataLst>
          </p:nvPr>
        </p:nvSpPr>
        <p:spPr>
          <a:xfrm>
            <a:off x="2512060" y="2802255"/>
            <a:ext cx="6002020" cy="4000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教育背景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>
            <p:custDataLst>
              <p:tags r:id="rId15"/>
            </p:custDataLst>
          </p:nvPr>
        </p:nvSpPr>
        <p:spPr>
          <a:xfrm>
            <a:off x="2820035" y="3249295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学校：西南民族大学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16"/>
            </p:custDataLst>
          </p:nvPr>
        </p:nvSpPr>
        <p:spPr>
          <a:xfrm>
            <a:off x="5918835" y="4847590"/>
            <a:ext cx="27051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成绩排名：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/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109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17"/>
            </p:custDataLst>
          </p:nvPr>
        </p:nvSpPr>
        <p:spPr>
          <a:xfrm>
            <a:off x="2820035" y="4836160"/>
            <a:ext cx="252095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GPA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3.71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/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4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18"/>
            </p:custDataLst>
          </p:nvPr>
        </p:nvSpPr>
        <p:spPr>
          <a:xfrm>
            <a:off x="2512060" y="4404360"/>
            <a:ext cx="6002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成绩排名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19"/>
            </p:custDataLst>
          </p:nvPr>
        </p:nvSpPr>
        <p:spPr>
          <a:xfrm>
            <a:off x="2820035" y="3627120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本科院系：计算机与人工智能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学院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0"/>
            </p:custDataLst>
          </p:nvPr>
        </p:nvSpPr>
        <p:spPr>
          <a:xfrm>
            <a:off x="2820035" y="4018280"/>
            <a:ext cx="7118350" cy="3530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本科专业：</a:t>
            </a: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软件工程</a:t>
            </a: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  <a:p>
            <a:pPr lvl="0" algn="l">
              <a:buClrTx/>
              <a:buSzTx/>
              <a:buFontTx/>
            </a:pPr>
            <a:endParaRPr kumimoji="1" lang="zh-CN" altLang="en-US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21"/>
            </p:custDataLst>
          </p:nvPr>
        </p:nvSpPr>
        <p:spPr>
          <a:xfrm>
            <a:off x="2823210" y="2424430"/>
            <a:ext cx="283019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联系电话：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17828460493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22"/>
            </p:custDataLst>
          </p:nvPr>
        </p:nvSpPr>
        <p:spPr>
          <a:xfrm>
            <a:off x="5922010" y="2424430"/>
            <a:ext cx="425450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kumimoji="1" lang="zh-CN" altLang="en-US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邮箱：</a:t>
            </a:r>
            <a:r>
              <a:rPr kumimoji="1" lang="en-US" altLang="zh-CN" sz="1600" spc="12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sym typeface="+mn-ea"/>
              </a:rPr>
              <a:t>huangming_2003@163.com</a:t>
            </a:r>
            <a:endParaRPr kumimoji="1" lang="en-US" altLang="zh-CN" sz="1600" spc="12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1.2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 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荣誉奖项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学业情况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204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12" name="组合 11"/>
          <p:cNvGrpSpPr/>
          <p:nvPr>
            <p:custDataLst>
              <p:tags r:id="rId7"/>
            </p:custDataLst>
          </p:nvPr>
        </p:nvGrpSpPr>
        <p:grpSpPr>
          <a:xfrm rot="0">
            <a:off x="2113915" y="2292985"/>
            <a:ext cx="1786890" cy="600710"/>
            <a:chOff x="3200" y="2939"/>
            <a:chExt cx="2814" cy="946"/>
          </a:xfrm>
        </p:grpSpPr>
        <p:sp>
          <p:nvSpPr>
            <p:cNvPr id="99" name="请勿抄袭搬运！盗版必究！正版来源小红书大橘PPT微信DAJU_PPT"/>
            <p:cNvSpPr txBox="1"/>
            <p:nvPr>
              <p:custDataLst>
                <p:tags r:id="rId8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国家</a:t>
              </a: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奖学金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129" name="请勿抄袭搬运！盗版必究！正版来源小红书大橘PPT微信DAJU_PPT"/>
            <p:cNvSpPr/>
            <p:nvPr>
              <p:custDataLst>
                <p:tags r:id="rId9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2" name="请勿抄袭搬运！盗版必究！正版来源小红书大橘PPT微信DAJU_PPT"/>
          <p:cNvSpPr txBox="1"/>
          <p:nvPr>
            <p:custDataLst>
              <p:tags r:id="rId10"/>
            </p:custDataLst>
          </p:nvPr>
        </p:nvSpPr>
        <p:spPr>
          <a:xfrm>
            <a:off x="244221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  <a:sym typeface="+mn-ea"/>
              </a:rPr>
              <a:t>1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13" name="组合 12"/>
          <p:cNvGrpSpPr/>
          <p:nvPr>
            <p:custDataLst>
              <p:tags r:id="rId11"/>
            </p:custDataLst>
          </p:nvPr>
        </p:nvGrpSpPr>
        <p:grpSpPr>
          <a:xfrm rot="0">
            <a:off x="4662805" y="2274570"/>
            <a:ext cx="1786890" cy="637540"/>
            <a:chOff x="3200" y="2881"/>
            <a:chExt cx="2814" cy="1004"/>
          </a:xfrm>
        </p:grpSpPr>
        <p:sp>
          <p:nvSpPr>
            <p:cNvPr id="16" name="请勿抄袭搬运！盗版必究！正版来源小红书大橘PPT微信DAJU_PPT"/>
            <p:cNvSpPr txBox="1"/>
            <p:nvPr>
              <p:custDataLst>
                <p:tags r:id="rId12"/>
              </p:custDataLst>
            </p:nvPr>
          </p:nvSpPr>
          <p:spPr>
            <a:xfrm>
              <a:off x="3430" y="2881"/>
              <a:ext cx="2306" cy="919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校一等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学业奖学金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17" name="请勿抄袭搬运！盗版必究！正版来源小红书大橘PPT微信DAJU_PPT"/>
            <p:cNvSpPr/>
            <p:nvPr>
              <p:custDataLst>
                <p:tags r:id="rId13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3" name="请勿抄袭搬运！盗版必究！正版来源小红书大橘PPT微信DAJU_PPT"/>
          <p:cNvSpPr txBox="1"/>
          <p:nvPr>
            <p:custDataLst>
              <p:tags r:id="rId14"/>
            </p:custDataLst>
          </p:nvPr>
        </p:nvSpPr>
        <p:spPr>
          <a:xfrm>
            <a:off x="499110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</a:rPr>
              <a:t>2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18" name="组合 17"/>
          <p:cNvGrpSpPr/>
          <p:nvPr>
            <p:custDataLst>
              <p:tags r:id="rId15"/>
            </p:custDataLst>
          </p:nvPr>
        </p:nvGrpSpPr>
        <p:grpSpPr>
          <a:xfrm rot="0">
            <a:off x="7187565" y="2311400"/>
            <a:ext cx="1786890" cy="600710"/>
            <a:chOff x="3200" y="2939"/>
            <a:chExt cx="2814" cy="946"/>
          </a:xfrm>
        </p:grpSpPr>
        <p:sp>
          <p:nvSpPr>
            <p:cNvPr id="19" name="请勿抄袭搬运！盗版必究！正版来源小红书大橘PPT微信DAJU_PPT"/>
            <p:cNvSpPr txBox="1"/>
            <p:nvPr>
              <p:custDataLst>
                <p:tags r:id="rId16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优秀志愿者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20" name="请勿抄袭搬运！盗版必究！正版来源小红书大橘PPT微信DAJU_PPT"/>
            <p:cNvSpPr/>
            <p:nvPr>
              <p:custDataLst>
                <p:tags r:id="rId17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5" name="请勿抄袭搬运！盗版必究！正版来源小红书大橘PPT微信DAJU_PPT"/>
          <p:cNvSpPr txBox="1"/>
          <p:nvPr>
            <p:custDataLst>
              <p:tags r:id="rId18"/>
            </p:custDataLst>
          </p:nvPr>
        </p:nvSpPr>
        <p:spPr>
          <a:xfrm>
            <a:off x="751586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  <a:sym typeface="+mn-ea"/>
              </a:rPr>
              <a:t>1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grpSp>
        <p:nvGrpSpPr>
          <p:cNvPr id="22" name="组合 21"/>
          <p:cNvGrpSpPr/>
          <p:nvPr>
            <p:custDataLst>
              <p:tags r:id="rId19"/>
            </p:custDataLst>
          </p:nvPr>
        </p:nvGrpSpPr>
        <p:grpSpPr>
          <a:xfrm rot="0">
            <a:off x="9716135" y="2292985"/>
            <a:ext cx="1786890" cy="600710"/>
            <a:chOff x="3200" y="2939"/>
            <a:chExt cx="2814" cy="946"/>
          </a:xfrm>
        </p:grpSpPr>
        <p:sp>
          <p:nvSpPr>
            <p:cNvPr id="23" name="请勿抄袭搬运！盗版必究！正版来源小红书大橘PPT微信DAJU_PPT"/>
            <p:cNvSpPr txBox="1"/>
            <p:nvPr>
              <p:custDataLst>
                <p:tags r:id="rId20"/>
              </p:custDataLst>
            </p:nvPr>
          </p:nvSpPr>
          <p:spPr>
            <a:xfrm>
              <a:off x="3430" y="3075"/>
              <a:ext cx="2306" cy="5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OPPOSans B" panose="00020600040101010101" pitchFamily="18" charset="-122"/>
                </a:rPr>
                <a:t>校三好学生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B" panose="00020600040101010101" pitchFamily="18" charset="-122"/>
              </a:endParaRPr>
            </a:p>
          </p:txBody>
        </p:sp>
        <p:sp>
          <p:nvSpPr>
            <p:cNvPr id="24" name="请勿抄袭搬运！盗版必究！正版来源小红书大橘PPT微信DAJU_PPT"/>
            <p:cNvSpPr/>
            <p:nvPr>
              <p:custDataLst>
                <p:tags r:id="rId21"/>
              </p:custDataLst>
            </p:nvPr>
          </p:nvSpPr>
          <p:spPr bwMode="auto">
            <a:xfrm>
              <a:off x="3200" y="2939"/>
              <a:ext cx="2814" cy="946"/>
            </a:xfrm>
            <a:custGeom>
              <a:avLst/>
              <a:gdLst>
                <a:gd name="connsiteX0" fmla="*/ 529305 w 1222776"/>
                <a:gd name="connsiteY0" fmla="*/ 523928 h 600459"/>
                <a:gd name="connsiteX1" fmla="*/ 602938 w 1222776"/>
                <a:gd name="connsiteY1" fmla="*/ 537342 h 600459"/>
                <a:gd name="connsiteX2" fmla="*/ 622104 w 1222776"/>
                <a:gd name="connsiteY2" fmla="*/ 537112 h 600459"/>
                <a:gd name="connsiteX3" fmla="*/ 806606 w 1222776"/>
                <a:gd name="connsiteY3" fmla="*/ 546804 h 600459"/>
                <a:gd name="connsiteX4" fmla="*/ 909826 w 1222776"/>
                <a:gd name="connsiteY4" fmla="*/ 594576 h 600459"/>
                <a:gd name="connsiteX5" fmla="*/ 914213 w 1222776"/>
                <a:gd name="connsiteY5" fmla="*/ 597576 h 600459"/>
                <a:gd name="connsiteX6" fmla="*/ 824618 w 1222776"/>
                <a:gd name="connsiteY6" fmla="*/ 587653 h 600459"/>
                <a:gd name="connsiteX7" fmla="*/ 706850 w 1222776"/>
                <a:gd name="connsiteY7" fmla="*/ 547728 h 600459"/>
                <a:gd name="connsiteX8" fmla="*/ 633419 w 1222776"/>
                <a:gd name="connsiteY8" fmla="*/ 548881 h 600459"/>
                <a:gd name="connsiteX9" fmla="*/ 693457 w 1222776"/>
                <a:gd name="connsiteY9" fmla="*/ 592499 h 600459"/>
                <a:gd name="connsiteX10" fmla="*/ 658127 w 1222776"/>
                <a:gd name="connsiteY10" fmla="*/ 587884 h 600459"/>
                <a:gd name="connsiteX11" fmla="*/ 620488 w 1222776"/>
                <a:gd name="connsiteY11" fmla="*/ 559497 h 600459"/>
                <a:gd name="connsiteX12" fmla="*/ 604324 w 1222776"/>
                <a:gd name="connsiteY12" fmla="*/ 559497 h 600459"/>
                <a:gd name="connsiteX13" fmla="*/ 566453 w 1222776"/>
                <a:gd name="connsiteY13" fmla="*/ 587653 h 600459"/>
                <a:gd name="connsiteX14" fmla="*/ 531123 w 1222776"/>
                <a:gd name="connsiteY14" fmla="*/ 592961 h 600459"/>
                <a:gd name="connsiteX15" fmla="*/ 590931 w 1222776"/>
                <a:gd name="connsiteY15" fmla="*/ 548881 h 600459"/>
                <a:gd name="connsiteX16" fmla="*/ 517961 w 1222776"/>
                <a:gd name="connsiteY16" fmla="*/ 547728 h 600459"/>
                <a:gd name="connsiteX17" fmla="*/ 383799 w 1222776"/>
                <a:gd name="connsiteY17" fmla="*/ 591115 h 600459"/>
                <a:gd name="connsiteX18" fmla="*/ 308289 w 1222776"/>
                <a:gd name="connsiteY18" fmla="*/ 599884 h 600459"/>
                <a:gd name="connsiteX19" fmla="*/ 309905 w 1222776"/>
                <a:gd name="connsiteY19" fmla="*/ 596192 h 600459"/>
                <a:gd name="connsiteX20" fmla="*/ 455845 w 1222776"/>
                <a:gd name="connsiteY20" fmla="*/ 533881 h 600459"/>
                <a:gd name="connsiteX21" fmla="*/ 529305 w 1222776"/>
                <a:gd name="connsiteY21" fmla="*/ 523928 h 600459"/>
                <a:gd name="connsiteX22" fmla="*/ 979456 w 1222776"/>
                <a:gd name="connsiteY22" fmla="*/ 508104 h 600459"/>
                <a:gd name="connsiteX23" fmla="*/ 981533 w 1222776"/>
                <a:gd name="connsiteY23" fmla="*/ 509490 h 600459"/>
                <a:gd name="connsiteX24" fmla="*/ 956604 w 1222776"/>
                <a:gd name="connsiteY24" fmla="*/ 533289 h 600459"/>
                <a:gd name="connsiteX25" fmla="*/ 1058167 w 1222776"/>
                <a:gd name="connsiteY25" fmla="*/ 559166 h 600459"/>
                <a:gd name="connsiteX26" fmla="*/ 872814 w 1222776"/>
                <a:gd name="connsiteY26" fmla="*/ 548307 h 600459"/>
                <a:gd name="connsiteX27" fmla="*/ 979456 w 1222776"/>
                <a:gd name="connsiteY27" fmla="*/ 508104 h 600459"/>
                <a:gd name="connsiteX28" fmla="*/ 240340 w 1222776"/>
                <a:gd name="connsiteY28" fmla="*/ 507163 h 600459"/>
                <a:gd name="connsiteX29" fmla="*/ 350157 w 1222776"/>
                <a:gd name="connsiteY29" fmla="*/ 548774 h 600459"/>
                <a:gd name="connsiteX30" fmla="*/ 161041 w 1222776"/>
                <a:gd name="connsiteY30" fmla="*/ 559871 h 600459"/>
                <a:gd name="connsiteX31" fmla="*/ 267159 w 1222776"/>
                <a:gd name="connsiteY31" fmla="*/ 532823 h 600459"/>
                <a:gd name="connsiteX32" fmla="*/ 252593 w 1222776"/>
                <a:gd name="connsiteY32" fmla="*/ 520802 h 600459"/>
                <a:gd name="connsiteX33" fmla="*/ 240340 w 1222776"/>
                <a:gd name="connsiteY33" fmla="*/ 507163 h 600459"/>
                <a:gd name="connsiteX34" fmla="*/ 1077133 w 1222776"/>
                <a:gd name="connsiteY34" fmla="*/ 456356 h 600459"/>
                <a:gd name="connsiteX35" fmla="*/ 1073216 w 1222776"/>
                <a:gd name="connsiteY35" fmla="*/ 507709 h 600459"/>
                <a:gd name="connsiteX36" fmla="*/ 1106394 w 1222776"/>
                <a:gd name="connsiteY36" fmla="*/ 511624 h 600459"/>
                <a:gd name="connsiteX37" fmla="*/ 1140493 w 1222776"/>
                <a:gd name="connsiteY37" fmla="*/ 509321 h 600459"/>
                <a:gd name="connsiteX38" fmla="*/ 1016768 w 1222776"/>
                <a:gd name="connsiteY38" fmla="*/ 523829 h 600459"/>
                <a:gd name="connsiteX39" fmla="*/ 1077133 w 1222776"/>
                <a:gd name="connsiteY39" fmla="*/ 456356 h 600459"/>
                <a:gd name="connsiteX40" fmla="*/ 145135 w 1222776"/>
                <a:gd name="connsiteY40" fmla="*/ 454945 h 600459"/>
                <a:gd name="connsiteX41" fmla="*/ 206204 w 1222776"/>
                <a:gd name="connsiteY41" fmla="*/ 522363 h 600459"/>
                <a:gd name="connsiteX42" fmla="*/ 80597 w 1222776"/>
                <a:gd name="connsiteY42" fmla="*/ 509203 h 600459"/>
                <a:gd name="connsiteX43" fmla="*/ 115064 w 1222776"/>
                <a:gd name="connsiteY43" fmla="*/ 511743 h 600459"/>
                <a:gd name="connsiteX44" fmla="*/ 147217 w 1222776"/>
                <a:gd name="connsiteY44" fmla="*/ 508048 h 600459"/>
                <a:gd name="connsiteX45" fmla="*/ 140509 w 1222776"/>
                <a:gd name="connsiteY45" fmla="*/ 456561 h 600459"/>
                <a:gd name="connsiteX46" fmla="*/ 145135 w 1222776"/>
                <a:gd name="connsiteY46" fmla="*/ 454945 h 600459"/>
                <a:gd name="connsiteX47" fmla="*/ 1129075 w 1222776"/>
                <a:gd name="connsiteY47" fmla="*/ 382968 h 600459"/>
                <a:gd name="connsiteX48" fmla="*/ 1131150 w 1222776"/>
                <a:gd name="connsiteY48" fmla="*/ 447186 h 600459"/>
                <a:gd name="connsiteX49" fmla="*/ 1172417 w 1222776"/>
                <a:gd name="connsiteY49" fmla="*/ 437058 h 600459"/>
                <a:gd name="connsiteX50" fmla="*/ 1204002 w 1222776"/>
                <a:gd name="connsiteY50" fmla="*/ 410819 h 600459"/>
                <a:gd name="connsiteX51" fmla="*/ 1137144 w 1222776"/>
                <a:gd name="connsiteY51" fmla="*/ 486085 h 600459"/>
                <a:gd name="connsiteX52" fmla="*/ 1110401 w 1222776"/>
                <a:gd name="connsiteY52" fmla="*/ 489998 h 600459"/>
                <a:gd name="connsiteX53" fmla="*/ 1102101 w 1222776"/>
                <a:gd name="connsiteY53" fmla="*/ 483553 h 600459"/>
                <a:gd name="connsiteX54" fmla="*/ 1126078 w 1222776"/>
                <a:gd name="connsiteY54" fmla="*/ 384349 h 600459"/>
                <a:gd name="connsiteX55" fmla="*/ 1129075 w 1222776"/>
                <a:gd name="connsiteY55" fmla="*/ 382968 h 600459"/>
                <a:gd name="connsiteX56" fmla="*/ 95415 w 1222776"/>
                <a:gd name="connsiteY56" fmla="*/ 382968 h 600459"/>
                <a:gd name="connsiteX57" fmla="*/ 117358 w 1222776"/>
                <a:gd name="connsiteY57" fmla="*/ 433882 h 600459"/>
                <a:gd name="connsiteX58" fmla="*/ 121054 w 1222776"/>
                <a:gd name="connsiteY58" fmla="*/ 482031 h 600459"/>
                <a:gd name="connsiteX59" fmla="*/ 114125 w 1222776"/>
                <a:gd name="connsiteY59" fmla="*/ 490094 h 600459"/>
                <a:gd name="connsiteX60" fmla="*/ 18730 w 1222776"/>
                <a:gd name="connsiteY60" fmla="*/ 416142 h 600459"/>
                <a:gd name="connsiteX61" fmla="*/ 18730 w 1222776"/>
                <a:gd name="connsiteY61" fmla="*/ 411305 h 600459"/>
                <a:gd name="connsiteX62" fmla="*/ 51529 w 1222776"/>
                <a:gd name="connsiteY62" fmla="*/ 437798 h 600459"/>
                <a:gd name="connsiteX63" fmla="*/ 91258 w 1222776"/>
                <a:gd name="connsiteY63" fmla="*/ 447474 h 600459"/>
                <a:gd name="connsiteX64" fmla="*/ 91258 w 1222776"/>
                <a:gd name="connsiteY64" fmla="*/ 383429 h 600459"/>
                <a:gd name="connsiteX65" fmla="*/ 95415 w 1222776"/>
                <a:gd name="connsiteY65" fmla="*/ 382968 h 600459"/>
                <a:gd name="connsiteX66" fmla="*/ 1162252 w 1222776"/>
                <a:gd name="connsiteY66" fmla="*/ 296407 h 600459"/>
                <a:gd name="connsiteX67" fmla="*/ 1171920 w 1222776"/>
                <a:gd name="connsiteY67" fmla="*/ 350373 h 600459"/>
                <a:gd name="connsiteX68" fmla="*/ 1219108 w 1222776"/>
                <a:gd name="connsiteY68" fmla="*/ 304282 h 600459"/>
                <a:gd name="connsiteX69" fmla="*/ 1158569 w 1222776"/>
                <a:gd name="connsiteY69" fmla="*/ 417310 h 600459"/>
                <a:gd name="connsiteX70" fmla="*/ 1162252 w 1222776"/>
                <a:gd name="connsiteY70" fmla="*/ 296407 h 600459"/>
                <a:gd name="connsiteX71" fmla="*/ 60178 w 1222776"/>
                <a:gd name="connsiteY71" fmla="*/ 295937 h 600459"/>
                <a:gd name="connsiteX72" fmla="*/ 64802 w 1222776"/>
                <a:gd name="connsiteY72" fmla="*/ 415899 h 600459"/>
                <a:gd name="connsiteX73" fmla="*/ 1913 w 1222776"/>
                <a:gd name="connsiteY73" fmla="*/ 301704 h 600459"/>
                <a:gd name="connsiteX74" fmla="*/ 50236 w 1222776"/>
                <a:gd name="connsiteY74" fmla="*/ 350843 h 600459"/>
                <a:gd name="connsiteX75" fmla="*/ 60178 w 1222776"/>
                <a:gd name="connsiteY75" fmla="*/ 295937 h 600459"/>
                <a:gd name="connsiteX76" fmla="*/ 1221311 w 1222776"/>
                <a:gd name="connsiteY76" fmla="*/ 202790 h 600459"/>
                <a:gd name="connsiteX77" fmla="*/ 1191809 w 1222776"/>
                <a:gd name="connsiteY77" fmla="*/ 309109 h 600459"/>
                <a:gd name="connsiteX78" fmla="*/ 1160233 w 1222776"/>
                <a:gd name="connsiteY78" fmla="*/ 209709 h 600459"/>
                <a:gd name="connsiteX79" fmla="*/ 1192501 w 1222776"/>
                <a:gd name="connsiteY79" fmla="*/ 250760 h 600459"/>
                <a:gd name="connsiteX80" fmla="*/ 1221311 w 1222776"/>
                <a:gd name="connsiteY80" fmla="*/ 202790 h 600459"/>
                <a:gd name="connsiteX81" fmla="*/ 1008 w 1222776"/>
                <a:gd name="connsiteY81" fmla="*/ 202319 h 600459"/>
                <a:gd name="connsiteX82" fmla="*/ 30160 w 1222776"/>
                <a:gd name="connsiteY82" fmla="*/ 250425 h 600459"/>
                <a:gd name="connsiteX83" fmla="*/ 60931 w 1222776"/>
                <a:gd name="connsiteY83" fmla="*/ 211756 h 600459"/>
                <a:gd name="connsiteX84" fmla="*/ 31085 w 1222776"/>
                <a:gd name="connsiteY84" fmla="*/ 309579 h 600459"/>
                <a:gd name="connsiteX85" fmla="*/ 1008 w 1222776"/>
                <a:gd name="connsiteY85" fmla="*/ 202319 h 600459"/>
                <a:gd name="connsiteX86" fmla="*/ 25885 w 1222776"/>
                <a:gd name="connsiteY86" fmla="*/ 101175 h 600459"/>
                <a:gd name="connsiteX87" fmla="*/ 26115 w 1222776"/>
                <a:gd name="connsiteY87" fmla="*/ 140041 h 600459"/>
                <a:gd name="connsiteX88" fmla="*/ 32802 w 1222776"/>
                <a:gd name="connsiteY88" fmla="*/ 177982 h 600459"/>
                <a:gd name="connsiteX89" fmla="*/ 76150 w 1222776"/>
                <a:gd name="connsiteY89" fmla="*/ 143743 h 600459"/>
                <a:gd name="connsiteX90" fmla="*/ 27499 w 1222776"/>
                <a:gd name="connsiteY90" fmla="*/ 213610 h 600459"/>
                <a:gd name="connsiteX91" fmla="*/ 25885 w 1222776"/>
                <a:gd name="connsiteY91" fmla="*/ 101175 h 600459"/>
                <a:gd name="connsiteX92" fmla="*/ 1195091 w 1222776"/>
                <a:gd name="connsiteY92" fmla="*/ 100234 h 600459"/>
                <a:gd name="connsiteX93" fmla="*/ 1195323 w 1222776"/>
                <a:gd name="connsiteY93" fmla="*/ 214551 h 600459"/>
                <a:gd name="connsiteX94" fmla="*/ 1143787 w 1222776"/>
                <a:gd name="connsiteY94" fmla="*/ 148367 h 600459"/>
                <a:gd name="connsiteX95" fmla="*/ 1146573 w 1222776"/>
                <a:gd name="connsiteY95" fmla="*/ 144896 h 600459"/>
                <a:gd name="connsiteX96" fmla="*/ 1188127 w 1222776"/>
                <a:gd name="connsiteY96" fmla="*/ 176137 h 600459"/>
                <a:gd name="connsiteX97" fmla="*/ 1195091 w 1222776"/>
                <a:gd name="connsiteY97" fmla="*/ 100234 h 600459"/>
                <a:gd name="connsiteX98" fmla="*/ 1161245 w 1222776"/>
                <a:gd name="connsiteY98" fmla="*/ 39548 h 600459"/>
                <a:gd name="connsiteX99" fmla="*/ 1175309 w 1222776"/>
                <a:gd name="connsiteY99" fmla="*/ 143515 h 600459"/>
                <a:gd name="connsiteX100" fmla="*/ 1105681 w 1222776"/>
                <a:gd name="connsiteY100" fmla="*/ 74744 h 600459"/>
                <a:gd name="connsiteX101" fmla="*/ 1158017 w 1222776"/>
                <a:gd name="connsiteY101" fmla="*/ 103225 h 600459"/>
                <a:gd name="connsiteX102" fmla="*/ 1161245 w 1222776"/>
                <a:gd name="connsiteY102" fmla="*/ 39548 h 600459"/>
                <a:gd name="connsiteX103" fmla="*/ 62082 w 1222776"/>
                <a:gd name="connsiteY103" fmla="*/ 39077 h 600459"/>
                <a:gd name="connsiteX104" fmla="*/ 62082 w 1222776"/>
                <a:gd name="connsiteY104" fmla="*/ 103762 h 600459"/>
                <a:gd name="connsiteX105" fmla="*/ 113998 w 1222776"/>
                <a:gd name="connsiteY105" fmla="*/ 71419 h 600459"/>
                <a:gd name="connsiteX106" fmla="*/ 46921 w 1222776"/>
                <a:gd name="connsiteY106" fmla="*/ 142573 h 600459"/>
                <a:gd name="connsiteX107" fmla="*/ 62082 w 1222776"/>
                <a:gd name="connsiteY107" fmla="*/ 39077 h 600459"/>
                <a:gd name="connsiteX108" fmla="*/ 1080277 w 1222776"/>
                <a:gd name="connsiteY108" fmla="*/ 253 h 600459"/>
                <a:gd name="connsiteX109" fmla="*/ 1140023 w 1222776"/>
                <a:gd name="connsiteY109" fmla="*/ 72949 h 600459"/>
                <a:gd name="connsiteX110" fmla="*/ 1080277 w 1222776"/>
                <a:gd name="connsiteY110" fmla="*/ 253 h 600459"/>
                <a:gd name="connsiteX111" fmla="*/ 142695 w 1222776"/>
                <a:gd name="connsiteY111" fmla="*/ 13 h 600459"/>
                <a:gd name="connsiteX112" fmla="*/ 83596 w 1222776"/>
                <a:gd name="connsiteY112" fmla="*/ 72478 h 600459"/>
                <a:gd name="connsiteX113" fmla="*/ 142695 w 1222776"/>
                <a:gd name="connsiteY113" fmla="*/ 13 h 6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1222776" h="600459">
                  <a:moveTo>
                    <a:pt x="529305" y="523928"/>
                  </a:moveTo>
                  <a:cubicBezTo>
                    <a:pt x="553926" y="525226"/>
                    <a:pt x="578576" y="530419"/>
                    <a:pt x="602938" y="537342"/>
                  </a:cubicBezTo>
                  <a:cubicBezTo>
                    <a:pt x="608942" y="539189"/>
                    <a:pt x="616331" y="538958"/>
                    <a:pt x="622104" y="537112"/>
                  </a:cubicBezTo>
                  <a:cubicBezTo>
                    <a:pt x="684913" y="518418"/>
                    <a:pt x="746337" y="520034"/>
                    <a:pt x="806606" y="546804"/>
                  </a:cubicBezTo>
                  <a:cubicBezTo>
                    <a:pt x="841244" y="562267"/>
                    <a:pt x="875419" y="578652"/>
                    <a:pt x="909826" y="594576"/>
                  </a:cubicBezTo>
                  <a:cubicBezTo>
                    <a:pt x="911442" y="595269"/>
                    <a:pt x="912828" y="596653"/>
                    <a:pt x="914213" y="597576"/>
                  </a:cubicBezTo>
                  <a:cubicBezTo>
                    <a:pt x="883039" y="601961"/>
                    <a:pt x="853251" y="596423"/>
                    <a:pt x="824618" y="587653"/>
                  </a:cubicBezTo>
                  <a:cubicBezTo>
                    <a:pt x="785131" y="575421"/>
                    <a:pt x="746106" y="560882"/>
                    <a:pt x="706850" y="547728"/>
                  </a:cubicBezTo>
                  <a:cubicBezTo>
                    <a:pt x="682373" y="539419"/>
                    <a:pt x="658127" y="541958"/>
                    <a:pt x="633419" y="548881"/>
                  </a:cubicBezTo>
                  <a:cubicBezTo>
                    <a:pt x="654202" y="562498"/>
                    <a:pt x="676600" y="573114"/>
                    <a:pt x="693457" y="592499"/>
                  </a:cubicBezTo>
                  <a:cubicBezTo>
                    <a:pt x="673599" y="602192"/>
                    <a:pt x="672444" y="601038"/>
                    <a:pt x="658127" y="587884"/>
                  </a:cubicBezTo>
                  <a:cubicBezTo>
                    <a:pt x="646581" y="577037"/>
                    <a:pt x="633650" y="567806"/>
                    <a:pt x="620488" y="559497"/>
                  </a:cubicBezTo>
                  <a:cubicBezTo>
                    <a:pt x="616562" y="556959"/>
                    <a:pt x="608249" y="556959"/>
                    <a:pt x="604324" y="559497"/>
                  </a:cubicBezTo>
                  <a:cubicBezTo>
                    <a:pt x="591161" y="567806"/>
                    <a:pt x="577999" y="577037"/>
                    <a:pt x="566453" y="587653"/>
                  </a:cubicBezTo>
                  <a:cubicBezTo>
                    <a:pt x="551675" y="601269"/>
                    <a:pt x="552368" y="602192"/>
                    <a:pt x="531123" y="592961"/>
                  </a:cubicBezTo>
                  <a:cubicBezTo>
                    <a:pt x="547287" y="572883"/>
                    <a:pt x="570379" y="562959"/>
                    <a:pt x="590931" y="548881"/>
                  </a:cubicBezTo>
                  <a:cubicBezTo>
                    <a:pt x="566453" y="541958"/>
                    <a:pt x="542438" y="539650"/>
                    <a:pt x="517961" y="547728"/>
                  </a:cubicBezTo>
                  <a:cubicBezTo>
                    <a:pt x="473394" y="562267"/>
                    <a:pt x="428827" y="577498"/>
                    <a:pt x="383799" y="591115"/>
                  </a:cubicBezTo>
                  <a:cubicBezTo>
                    <a:pt x="359783" y="598269"/>
                    <a:pt x="334614" y="601961"/>
                    <a:pt x="308289" y="599884"/>
                  </a:cubicBezTo>
                  <a:cubicBezTo>
                    <a:pt x="308982" y="598038"/>
                    <a:pt x="309213" y="596423"/>
                    <a:pt x="309905" y="596192"/>
                  </a:cubicBezTo>
                  <a:cubicBezTo>
                    <a:pt x="358398" y="575191"/>
                    <a:pt x="406198" y="551651"/>
                    <a:pt x="455845" y="533881"/>
                  </a:cubicBezTo>
                  <a:cubicBezTo>
                    <a:pt x="480091" y="525226"/>
                    <a:pt x="504683" y="522630"/>
                    <a:pt x="529305" y="523928"/>
                  </a:cubicBezTo>
                  <a:close/>
                  <a:moveTo>
                    <a:pt x="979456" y="508104"/>
                  </a:moveTo>
                  <a:cubicBezTo>
                    <a:pt x="980148" y="508566"/>
                    <a:pt x="980841" y="509028"/>
                    <a:pt x="981533" y="509490"/>
                  </a:cubicBezTo>
                  <a:cubicBezTo>
                    <a:pt x="973454" y="517115"/>
                    <a:pt x="965375" y="524971"/>
                    <a:pt x="956604" y="533289"/>
                  </a:cubicBezTo>
                  <a:cubicBezTo>
                    <a:pt x="987304" y="553852"/>
                    <a:pt x="1021235" y="560784"/>
                    <a:pt x="1058167" y="559166"/>
                  </a:cubicBezTo>
                  <a:cubicBezTo>
                    <a:pt x="1022620" y="599369"/>
                    <a:pt x="906976" y="591744"/>
                    <a:pt x="872814" y="548307"/>
                  </a:cubicBezTo>
                  <a:cubicBezTo>
                    <a:pt x="908361" y="534906"/>
                    <a:pt x="943908" y="521505"/>
                    <a:pt x="979456" y="508104"/>
                  </a:cubicBezTo>
                  <a:close/>
                  <a:moveTo>
                    <a:pt x="240340" y="507163"/>
                  </a:moveTo>
                  <a:cubicBezTo>
                    <a:pt x="278487" y="521727"/>
                    <a:pt x="314322" y="535135"/>
                    <a:pt x="350157" y="548774"/>
                  </a:cubicBezTo>
                  <a:cubicBezTo>
                    <a:pt x="307617" y="590617"/>
                    <a:pt x="227162" y="601251"/>
                    <a:pt x="161041" y="559871"/>
                  </a:cubicBezTo>
                  <a:cubicBezTo>
                    <a:pt x="200575" y="560796"/>
                    <a:pt x="235485" y="554554"/>
                    <a:pt x="267159" y="532823"/>
                  </a:cubicBezTo>
                  <a:cubicBezTo>
                    <a:pt x="261610" y="528200"/>
                    <a:pt x="256755" y="524732"/>
                    <a:pt x="252593" y="520802"/>
                  </a:cubicBezTo>
                  <a:cubicBezTo>
                    <a:pt x="248663" y="517104"/>
                    <a:pt x="245426" y="512711"/>
                    <a:pt x="240340" y="507163"/>
                  </a:cubicBezTo>
                  <a:close/>
                  <a:moveTo>
                    <a:pt x="1077133" y="456356"/>
                  </a:moveTo>
                  <a:cubicBezTo>
                    <a:pt x="1082663" y="466719"/>
                    <a:pt x="1082202" y="475239"/>
                    <a:pt x="1073216" y="507709"/>
                  </a:cubicBezTo>
                  <a:cubicBezTo>
                    <a:pt x="1084506" y="509091"/>
                    <a:pt x="1095335" y="511394"/>
                    <a:pt x="1106394" y="511624"/>
                  </a:cubicBezTo>
                  <a:cubicBezTo>
                    <a:pt x="1117683" y="512085"/>
                    <a:pt x="1128973" y="510242"/>
                    <a:pt x="1140493" y="509321"/>
                  </a:cubicBezTo>
                  <a:cubicBezTo>
                    <a:pt x="1121600" y="547549"/>
                    <a:pt x="1055015" y="555148"/>
                    <a:pt x="1016768" y="523829"/>
                  </a:cubicBezTo>
                  <a:cubicBezTo>
                    <a:pt x="1025523" y="504485"/>
                    <a:pt x="1059392" y="466719"/>
                    <a:pt x="1077133" y="456356"/>
                  </a:cubicBezTo>
                  <a:close/>
                  <a:moveTo>
                    <a:pt x="145135" y="454945"/>
                  </a:moveTo>
                  <a:cubicBezTo>
                    <a:pt x="168730" y="474570"/>
                    <a:pt x="190474" y="495812"/>
                    <a:pt x="206204" y="522363"/>
                  </a:cubicBezTo>
                  <a:cubicBezTo>
                    <a:pt x="174744" y="555149"/>
                    <a:pt x="105811" y="548223"/>
                    <a:pt x="80597" y="509203"/>
                  </a:cubicBezTo>
                  <a:cubicBezTo>
                    <a:pt x="92857" y="510126"/>
                    <a:pt x="103960" y="511973"/>
                    <a:pt x="115064" y="511743"/>
                  </a:cubicBezTo>
                  <a:cubicBezTo>
                    <a:pt x="126398" y="511512"/>
                    <a:pt x="137502" y="509203"/>
                    <a:pt x="147217" y="508048"/>
                  </a:cubicBezTo>
                  <a:cubicBezTo>
                    <a:pt x="144673" y="489116"/>
                    <a:pt x="142591" y="472723"/>
                    <a:pt x="140509" y="456561"/>
                  </a:cubicBezTo>
                  <a:cubicBezTo>
                    <a:pt x="142128" y="456099"/>
                    <a:pt x="143516" y="455638"/>
                    <a:pt x="145135" y="454945"/>
                  </a:cubicBezTo>
                  <a:close/>
                  <a:moveTo>
                    <a:pt x="1129075" y="382968"/>
                  </a:moveTo>
                  <a:cubicBezTo>
                    <a:pt x="1136683" y="403914"/>
                    <a:pt x="1132303" y="425320"/>
                    <a:pt x="1131150" y="447186"/>
                  </a:cubicBezTo>
                  <a:cubicBezTo>
                    <a:pt x="1146827" y="448797"/>
                    <a:pt x="1160660" y="445344"/>
                    <a:pt x="1172417" y="437058"/>
                  </a:cubicBezTo>
                  <a:cubicBezTo>
                    <a:pt x="1183484" y="429463"/>
                    <a:pt x="1193167" y="419795"/>
                    <a:pt x="1204002" y="410819"/>
                  </a:cubicBezTo>
                  <a:cubicBezTo>
                    <a:pt x="1200313" y="447646"/>
                    <a:pt x="1174492" y="476648"/>
                    <a:pt x="1137144" y="486085"/>
                  </a:cubicBezTo>
                  <a:cubicBezTo>
                    <a:pt x="1128383" y="488156"/>
                    <a:pt x="1119392" y="489537"/>
                    <a:pt x="1110401" y="489998"/>
                  </a:cubicBezTo>
                  <a:cubicBezTo>
                    <a:pt x="1107634" y="490228"/>
                    <a:pt x="1102101" y="486085"/>
                    <a:pt x="1102101" y="483553"/>
                  </a:cubicBezTo>
                  <a:cubicBezTo>
                    <a:pt x="1099565" y="448107"/>
                    <a:pt x="1106481" y="414501"/>
                    <a:pt x="1126078" y="384349"/>
                  </a:cubicBezTo>
                  <a:cubicBezTo>
                    <a:pt x="1126308" y="383658"/>
                    <a:pt x="1127461" y="383658"/>
                    <a:pt x="1129075" y="382968"/>
                  </a:cubicBezTo>
                  <a:close/>
                  <a:moveTo>
                    <a:pt x="95415" y="382968"/>
                  </a:moveTo>
                  <a:cubicBezTo>
                    <a:pt x="107195" y="397943"/>
                    <a:pt x="114125" y="415451"/>
                    <a:pt x="117358" y="433882"/>
                  </a:cubicBezTo>
                  <a:cubicBezTo>
                    <a:pt x="120130" y="449547"/>
                    <a:pt x="120361" y="465904"/>
                    <a:pt x="121054" y="482031"/>
                  </a:cubicBezTo>
                  <a:cubicBezTo>
                    <a:pt x="121054" y="484795"/>
                    <a:pt x="116896" y="489864"/>
                    <a:pt x="114125" y="490094"/>
                  </a:cubicBezTo>
                  <a:cubicBezTo>
                    <a:pt x="72086" y="494932"/>
                    <a:pt x="25197" y="458071"/>
                    <a:pt x="18730" y="416142"/>
                  </a:cubicBezTo>
                  <a:cubicBezTo>
                    <a:pt x="18499" y="414760"/>
                    <a:pt x="18730" y="413148"/>
                    <a:pt x="18730" y="411305"/>
                  </a:cubicBezTo>
                  <a:cubicBezTo>
                    <a:pt x="30048" y="420520"/>
                    <a:pt x="40211" y="429965"/>
                    <a:pt x="51529" y="437798"/>
                  </a:cubicBezTo>
                  <a:cubicBezTo>
                    <a:pt x="63078" y="445631"/>
                    <a:pt x="76475" y="448626"/>
                    <a:pt x="91258" y="447474"/>
                  </a:cubicBezTo>
                  <a:cubicBezTo>
                    <a:pt x="91258" y="425588"/>
                    <a:pt x="91258" y="404624"/>
                    <a:pt x="91258" y="383429"/>
                  </a:cubicBezTo>
                  <a:cubicBezTo>
                    <a:pt x="92643" y="383429"/>
                    <a:pt x="94029" y="383198"/>
                    <a:pt x="95415" y="382968"/>
                  </a:cubicBezTo>
                  <a:close/>
                  <a:moveTo>
                    <a:pt x="1162252" y="296407"/>
                  </a:moveTo>
                  <a:cubicBezTo>
                    <a:pt x="1165475" y="313778"/>
                    <a:pt x="1168697" y="331381"/>
                    <a:pt x="1171920" y="350373"/>
                  </a:cubicBezTo>
                  <a:cubicBezTo>
                    <a:pt x="1195169" y="341572"/>
                    <a:pt x="1208290" y="324664"/>
                    <a:pt x="1219108" y="304282"/>
                  </a:cubicBezTo>
                  <a:cubicBezTo>
                    <a:pt x="1232229" y="340414"/>
                    <a:pt x="1199082" y="402255"/>
                    <a:pt x="1158569" y="417310"/>
                  </a:cubicBezTo>
                  <a:cubicBezTo>
                    <a:pt x="1146139" y="376314"/>
                    <a:pt x="1147750" y="336245"/>
                    <a:pt x="1162252" y="296407"/>
                  </a:cubicBezTo>
                  <a:close/>
                  <a:moveTo>
                    <a:pt x="60178" y="295937"/>
                  </a:moveTo>
                  <a:cubicBezTo>
                    <a:pt x="74976" y="335617"/>
                    <a:pt x="76363" y="375296"/>
                    <a:pt x="64802" y="415899"/>
                  </a:cubicBezTo>
                  <a:cubicBezTo>
                    <a:pt x="32895" y="409901"/>
                    <a:pt x="-5023" y="358917"/>
                    <a:pt x="1913" y="301704"/>
                  </a:cubicBezTo>
                  <a:cubicBezTo>
                    <a:pt x="13243" y="324313"/>
                    <a:pt x="26884" y="340923"/>
                    <a:pt x="50236" y="350843"/>
                  </a:cubicBezTo>
                  <a:cubicBezTo>
                    <a:pt x="53936" y="331464"/>
                    <a:pt x="56941" y="313701"/>
                    <a:pt x="60178" y="295937"/>
                  </a:cubicBezTo>
                  <a:close/>
                  <a:moveTo>
                    <a:pt x="1221311" y="202790"/>
                  </a:moveTo>
                  <a:cubicBezTo>
                    <a:pt x="1227995" y="230004"/>
                    <a:pt x="1210709" y="295733"/>
                    <a:pt x="1191809" y="309109"/>
                  </a:cubicBezTo>
                  <a:cubicBezTo>
                    <a:pt x="1174984" y="288353"/>
                    <a:pt x="1159311" y="241074"/>
                    <a:pt x="1160233" y="209709"/>
                  </a:cubicBezTo>
                  <a:cubicBezTo>
                    <a:pt x="1171988" y="224699"/>
                    <a:pt x="1181898" y="237153"/>
                    <a:pt x="1192501" y="250760"/>
                  </a:cubicBezTo>
                  <a:cubicBezTo>
                    <a:pt x="1208404" y="237845"/>
                    <a:pt x="1212092" y="219164"/>
                    <a:pt x="1221311" y="202790"/>
                  </a:cubicBezTo>
                  <a:close/>
                  <a:moveTo>
                    <a:pt x="1008" y="202319"/>
                  </a:moveTo>
                  <a:cubicBezTo>
                    <a:pt x="10725" y="218891"/>
                    <a:pt x="14196" y="237765"/>
                    <a:pt x="30160" y="250425"/>
                  </a:cubicBezTo>
                  <a:cubicBezTo>
                    <a:pt x="40803" y="237075"/>
                    <a:pt x="50751" y="224646"/>
                    <a:pt x="60931" y="211756"/>
                  </a:cubicBezTo>
                  <a:cubicBezTo>
                    <a:pt x="66484" y="229940"/>
                    <a:pt x="49826" y="283570"/>
                    <a:pt x="31085" y="309579"/>
                  </a:cubicBezTo>
                  <a:cubicBezTo>
                    <a:pt x="10725" y="288863"/>
                    <a:pt x="-4082" y="236154"/>
                    <a:pt x="1008" y="202319"/>
                  </a:cubicBezTo>
                  <a:close/>
                  <a:moveTo>
                    <a:pt x="25885" y="101175"/>
                  </a:moveTo>
                  <a:cubicBezTo>
                    <a:pt x="25885" y="114824"/>
                    <a:pt x="25193" y="127549"/>
                    <a:pt x="26115" y="140041"/>
                  </a:cubicBezTo>
                  <a:cubicBezTo>
                    <a:pt x="27268" y="152303"/>
                    <a:pt x="30496" y="164333"/>
                    <a:pt x="32802" y="177982"/>
                  </a:cubicBezTo>
                  <a:cubicBezTo>
                    <a:pt x="48712" y="165490"/>
                    <a:pt x="61624" y="155310"/>
                    <a:pt x="76150" y="143743"/>
                  </a:cubicBezTo>
                  <a:cubicBezTo>
                    <a:pt x="77303" y="164564"/>
                    <a:pt x="52401" y="198804"/>
                    <a:pt x="27499" y="213610"/>
                  </a:cubicBezTo>
                  <a:cubicBezTo>
                    <a:pt x="8361" y="191863"/>
                    <a:pt x="7208" y="131250"/>
                    <a:pt x="25885" y="101175"/>
                  </a:cubicBezTo>
                  <a:close/>
                  <a:moveTo>
                    <a:pt x="1195091" y="100234"/>
                  </a:moveTo>
                  <a:cubicBezTo>
                    <a:pt x="1214823" y="127078"/>
                    <a:pt x="1214591" y="183079"/>
                    <a:pt x="1195323" y="214551"/>
                  </a:cubicBezTo>
                  <a:cubicBezTo>
                    <a:pt x="1170484" y="198121"/>
                    <a:pt x="1153537" y="176137"/>
                    <a:pt x="1143787" y="148367"/>
                  </a:cubicBezTo>
                  <a:cubicBezTo>
                    <a:pt x="1144716" y="147210"/>
                    <a:pt x="1145644" y="146053"/>
                    <a:pt x="1146573" y="144896"/>
                  </a:cubicBezTo>
                  <a:cubicBezTo>
                    <a:pt x="1160037" y="155078"/>
                    <a:pt x="1173502" y="165260"/>
                    <a:pt x="1188127" y="176137"/>
                  </a:cubicBezTo>
                  <a:cubicBezTo>
                    <a:pt x="1199966" y="152764"/>
                    <a:pt x="1196716" y="127540"/>
                    <a:pt x="1195091" y="100234"/>
                  </a:cubicBezTo>
                  <a:close/>
                  <a:moveTo>
                    <a:pt x="1161245" y="39548"/>
                  </a:moveTo>
                  <a:cubicBezTo>
                    <a:pt x="1184300" y="71271"/>
                    <a:pt x="1187067" y="105540"/>
                    <a:pt x="1175309" y="143515"/>
                  </a:cubicBezTo>
                  <a:cubicBezTo>
                    <a:pt x="1146028" y="127075"/>
                    <a:pt x="1124587" y="104383"/>
                    <a:pt x="1105681" y="74744"/>
                  </a:cubicBezTo>
                  <a:cubicBezTo>
                    <a:pt x="1128045" y="78449"/>
                    <a:pt x="1141187" y="93037"/>
                    <a:pt x="1158017" y="103225"/>
                  </a:cubicBezTo>
                  <a:cubicBezTo>
                    <a:pt x="1166548" y="81690"/>
                    <a:pt x="1161937" y="60619"/>
                    <a:pt x="1161245" y="39548"/>
                  </a:cubicBezTo>
                  <a:close/>
                  <a:moveTo>
                    <a:pt x="62082" y="39077"/>
                  </a:moveTo>
                  <a:cubicBezTo>
                    <a:pt x="62082" y="59869"/>
                    <a:pt x="62082" y="80660"/>
                    <a:pt x="62082" y="103762"/>
                  </a:cubicBezTo>
                  <a:cubicBezTo>
                    <a:pt x="80230" y="92442"/>
                    <a:pt x="95850" y="82739"/>
                    <a:pt x="113998" y="71419"/>
                  </a:cubicBezTo>
                  <a:cubicBezTo>
                    <a:pt x="109863" y="92904"/>
                    <a:pt x="72419" y="131253"/>
                    <a:pt x="46921" y="142573"/>
                  </a:cubicBezTo>
                  <a:cubicBezTo>
                    <a:pt x="35435" y="105148"/>
                    <a:pt x="38192" y="70726"/>
                    <a:pt x="62082" y="39077"/>
                  </a:cubicBezTo>
                  <a:close/>
                  <a:moveTo>
                    <a:pt x="1080277" y="253"/>
                  </a:moveTo>
                  <a:cubicBezTo>
                    <a:pt x="1112466" y="-439"/>
                    <a:pt x="1140023" y="38101"/>
                    <a:pt x="1140023" y="72949"/>
                  </a:cubicBezTo>
                  <a:cubicBezTo>
                    <a:pt x="1109919" y="55410"/>
                    <a:pt x="1092319" y="30716"/>
                    <a:pt x="1080277" y="253"/>
                  </a:cubicBezTo>
                  <a:close/>
                  <a:moveTo>
                    <a:pt x="142695" y="13"/>
                  </a:moveTo>
                  <a:cubicBezTo>
                    <a:pt x="130643" y="30938"/>
                    <a:pt x="112566" y="55169"/>
                    <a:pt x="83596" y="72478"/>
                  </a:cubicBezTo>
                  <a:cubicBezTo>
                    <a:pt x="79656" y="46169"/>
                    <a:pt x="107699" y="-910"/>
                    <a:pt x="142695" y="13"/>
                  </a:cubicBezTo>
                  <a:close/>
                </a:path>
              </a:pathLst>
            </a:custGeom>
            <a:gradFill>
              <a:gsLst>
                <a:gs pos="88000">
                  <a:srgbClr val="8099CB"/>
                </a:gs>
                <a:gs pos="55000">
                  <a:srgbClr val="8099CB"/>
                </a:gs>
                <a:gs pos="100000">
                  <a:srgbClr val="2B468E"/>
                </a:gs>
                <a:gs pos="7000">
                  <a:srgbClr val="2B468E"/>
                </a:gs>
                <a:gs pos="42000">
                  <a:srgbClr val="2B468E"/>
                </a:gs>
                <a:gs pos="67000">
                  <a:srgbClr val="2B468E"/>
                </a:gs>
                <a:gs pos="25000">
                  <a:srgbClr val="8099CB"/>
                </a:gs>
              </a:gsLst>
              <a:lin ang="5400000" scaled="1"/>
            </a:gradFill>
            <a:ln w="9525" cap="flat">
              <a:noFill/>
              <a:prstDash val="solid"/>
              <a:miter/>
            </a:ln>
          </p:spPr>
          <p:txBody>
            <a:bodyPr wrap="square" rtlCol="0" anchor="ctr" anchorCtr="0">
              <a:noAutofit/>
            </a:bodyPr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思源黑体 CN Regular"/>
                <a:cs typeface="+mn-ea"/>
              </a:endParaRPr>
            </a:p>
          </p:txBody>
        </p:sp>
      </p:grpSp>
      <p:sp>
        <p:nvSpPr>
          <p:cNvPr id="36" name="请勿抄袭搬运！盗版必究！正版来源小红书大橘PPT微信DAJU_PPT"/>
          <p:cNvSpPr txBox="1"/>
          <p:nvPr>
            <p:custDataLst>
              <p:tags r:id="rId22"/>
            </p:custDataLst>
          </p:nvPr>
        </p:nvSpPr>
        <p:spPr>
          <a:xfrm>
            <a:off x="10044430" y="1630680"/>
            <a:ext cx="1130300" cy="49593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lang="en-US" altLang="zh-CN" sz="3600" b="1" i="1" dirty="0">
                <a:solidFill>
                  <a:srgbClr val="2B468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old" panose="020B0704020202020204" charset="0"/>
                <a:ea typeface="+mj-ea"/>
                <a:cs typeface="Arial Bold" panose="020B0704020202020204" charset="0"/>
              </a:rPr>
              <a:t>2</a:t>
            </a:r>
            <a:r>
              <a:rPr lang="zh-CN" altLang="en-US" sz="2000" i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rPr>
              <a:t>次</a:t>
            </a:r>
            <a:endParaRPr lang="zh-CN" altLang="en-US" sz="2000" i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ea"/>
              <a:ea typeface="+mj-ea"/>
            </a:endParaRPr>
          </a:p>
        </p:txBody>
      </p:sp>
      <p:pic>
        <p:nvPicPr>
          <p:cNvPr id="7" name="图片 6" descr="国家奖学金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1931035" y="3290570"/>
            <a:ext cx="2052955" cy="1529715"/>
          </a:xfrm>
          <a:prstGeom prst="rect">
            <a:avLst/>
          </a:prstGeom>
        </p:spPr>
      </p:pic>
      <p:pic>
        <p:nvPicPr>
          <p:cNvPr id="8" name="图片 7" descr="校级三好学生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9556115" y="3314065"/>
            <a:ext cx="2182495" cy="155765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16200000">
            <a:off x="9879965" y="4694555"/>
            <a:ext cx="1594485" cy="216916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29"/>
          <a:stretch>
            <a:fillRect/>
          </a:stretch>
        </p:blipFill>
        <p:spPr>
          <a:xfrm>
            <a:off x="7063740" y="3314065"/>
            <a:ext cx="2174875" cy="1537335"/>
          </a:xfrm>
          <a:prstGeom prst="rect">
            <a:avLst/>
          </a:prstGeom>
        </p:spPr>
      </p:pic>
      <p:pic>
        <p:nvPicPr>
          <p:cNvPr id="15" name="图片 14" descr="校级一等奖学金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/>
          <a:stretch>
            <a:fillRect/>
          </a:stretch>
        </p:blipFill>
        <p:spPr>
          <a:xfrm>
            <a:off x="4409440" y="3290570"/>
            <a:ext cx="2146935" cy="158115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 rot="16200000">
            <a:off x="4695825" y="4674870"/>
            <a:ext cx="1591310" cy="2202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科研</a:t>
            </a:r>
            <a:r>
              <a:rPr dirty="0"/>
              <a:t>经历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科研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项目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学业情况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181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66160" y="1127125"/>
            <a:ext cx="6011545" cy="5835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kumimoji="1" lang="zh-CN" altLang="en-US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基于</a:t>
            </a:r>
            <a:r>
              <a:rPr kumimoji="1" lang="en-US" altLang="zh-CN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GAN</a:t>
            </a:r>
            <a:r>
              <a:rPr kumimoji="1" lang="zh-CN" altLang="en-US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的图像生成</a:t>
            </a:r>
            <a:endParaRPr kumimoji="1" lang="zh-CN" altLang="en-US" sz="3200" b="1" spc="12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1874520" y="1780540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背景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906905" y="218186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30" name="Shape 47"/>
          <p:cNvSpPr/>
          <p:nvPr>
            <p:custDataLst>
              <p:tags r:id="rId9"/>
            </p:custDataLst>
          </p:nvPr>
        </p:nvSpPr>
        <p:spPr>
          <a:xfrm>
            <a:off x="1868805" y="1362075"/>
            <a:ext cx="7361555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/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探索深度生成模型在图像合成中的应用。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7" name="文本框 36"/>
          <p:cNvSpPr txBox="1"/>
          <p:nvPr>
            <p:custDataLst>
              <p:tags r:id="rId10"/>
            </p:custDataLst>
          </p:nvPr>
        </p:nvSpPr>
        <p:spPr>
          <a:xfrm>
            <a:off x="1859280" y="290004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内容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1"/>
            </p:custDataLst>
          </p:nvPr>
        </p:nvCxnSpPr>
        <p:spPr>
          <a:xfrm>
            <a:off x="1906905" y="3303905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2" name="文本框 41"/>
          <p:cNvSpPr txBox="1"/>
          <p:nvPr>
            <p:custDataLst>
              <p:tags r:id="rId12"/>
            </p:custDataLst>
          </p:nvPr>
        </p:nvSpPr>
        <p:spPr>
          <a:xfrm>
            <a:off x="1868805" y="470852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负责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工作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3" name="直接连接符 42"/>
          <p:cNvCxnSpPr/>
          <p:nvPr>
            <p:custDataLst>
              <p:tags r:id="rId13"/>
            </p:custDataLst>
          </p:nvPr>
        </p:nvCxnSpPr>
        <p:spPr>
          <a:xfrm>
            <a:off x="1906905" y="513207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" name="Shape 47"/>
          <p:cNvSpPr/>
          <p:nvPr>
            <p:custDataLst>
              <p:tags r:id="rId14"/>
            </p:custDataLst>
          </p:nvPr>
        </p:nvSpPr>
        <p:spPr>
          <a:xfrm>
            <a:off x="1844040" y="2906395"/>
            <a:ext cx="10259060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应用深度卷积生成对抗网络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(DCGAN)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，搭建了包含五层转置卷积的生成器和五层卷积的判别器，使用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Adam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优化器进行对抗训练，对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63,565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张来源图像进行中心裁剪和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Z-score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标准化预处理。成功生成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96x96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像素的动漫头像，生成的图像具有较高质量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/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逼真度。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45945" y="5171440"/>
            <a:ext cx="100615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zh-CN" altLang="en-US"/>
              <a:t>实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现DCGAN模型（生成器与判别器的搭建）。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执行图像数据预处理流程（中心裁剪、Z-score标准化）。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使用Adam优化器配置并执行模型的对抗训练过程。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线连接符 8"/>
          <p:cNvCxnSpPr/>
          <p:nvPr/>
        </p:nvCxnSpPr>
        <p:spPr>
          <a:xfrm>
            <a:off x="1828800" y="917707"/>
            <a:ext cx="9811657" cy="0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  <a:alpha val="4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828800" y="383227"/>
            <a:ext cx="1072280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>
              <a:buClrTx/>
              <a:buSzPct val="85000"/>
              <a:buFontTx/>
            </a:pP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科研</a:t>
            </a:r>
            <a:r>
              <a:rPr kumimoji="1" lang="en-US" altLang="zh-CN" sz="2400" b="1" spc="30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Bold" panose="02020803070505020304" charset="0"/>
                <a:sym typeface="+mn-ea"/>
              </a:rPr>
              <a:t>项目</a:t>
            </a:r>
            <a:endParaRPr kumimoji="1" lang="en-US" altLang="zh-CN" sz="2400" b="1" spc="30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Bold" panose="02020803070505020304" charset="0"/>
              <a:sym typeface="+mn-ea"/>
            </a:endParaRPr>
          </a:p>
        </p:txBody>
      </p:sp>
      <p:sp>
        <p:nvSpPr>
          <p:cNvPr id="74" name="矩形 73"/>
          <p:cNvSpPr/>
          <p:nvPr>
            <p:custDataLst>
              <p:tags r:id="rId1"/>
            </p:custDataLst>
          </p:nvPr>
        </p:nvSpPr>
        <p:spPr>
          <a:xfrm>
            <a:off x="0" y="917706"/>
            <a:ext cx="1403498" cy="5940293"/>
          </a:xfrm>
          <a:prstGeom prst="rect">
            <a:avLst/>
          </a:prstGeom>
          <a:solidFill>
            <a:srgbClr val="2B46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5" name="椭圆 74"/>
          <p:cNvSpPr/>
          <p:nvPr>
            <p:custDataLst>
              <p:tags r:id="rId2"/>
            </p:custDataLst>
          </p:nvPr>
        </p:nvSpPr>
        <p:spPr>
          <a:xfrm>
            <a:off x="155666" y="237257"/>
            <a:ext cx="1092166" cy="109216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CN" altLang="en-US"/>
          </a:p>
        </p:txBody>
      </p:sp>
      <p:sp>
        <p:nvSpPr>
          <p:cNvPr id="77" name="文本框 76"/>
          <p:cNvSpPr txBox="1"/>
          <p:nvPr>
            <p:custDataLst>
              <p:tags r:id="rId3"/>
            </p:custDataLst>
          </p:nvPr>
        </p:nvSpPr>
        <p:spPr>
          <a:xfrm>
            <a:off x="0" y="5230090"/>
            <a:ext cx="1402715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4"/>
            </p:custDataLst>
          </p:nvPr>
        </p:nvSpPr>
        <p:spPr>
          <a:xfrm>
            <a:off x="0" y="1962785"/>
            <a:ext cx="1403350" cy="49680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>
              <a:lnSpc>
                <a:spcPct val="100000"/>
              </a:lnSpc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学业情况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78"/>
          <p:cNvSpPr txBox="1"/>
          <p:nvPr>
            <p:custDataLst>
              <p:tags r:id="rId5"/>
            </p:custDataLst>
          </p:nvPr>
        </p:nvSpPr>
        <p:spPr>
          <a:xfrm>
            <a:off x="0" y="3051810"/>
            <a:ext cx="1403350" cy="49657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rgbClr val="2B468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科研经历</a:t>
            </a:r>
            <a:endParaRPr kumimoji="1" lang="zh-CN" altLang="en-US" sz="1600" b="1" spc="110" dirty="0">
              <a:solidFill>
                <a:srgbClr val="2B468E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6"/>
            </p:custDataLst>
          </p:nvPr>
        </p:nvSpPr>
        <p:spPr>
          <a:xfrm>
            <a:off x="635" y="4141065"/>
            <a:ext cx="1402080" cy="49657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lvl="0" algn="ctr">
              <a:buClrTx/>
              <a:buSzTx/>
              <a:buFontTx/>
            </a:pP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竞赛</a:t>
            </a:r>
            <a:r>
              <a:rPr kumimoji="1" lang="zh-CN" altLang="en-US" sz="1600" b="1" spc="11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经历</a:t>
            </a:r>
            <a:endParaRPr kumimoji="1" lang="zh-CN" altLang="en-US" sz="1600" b="1" spc="11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66160" y="1127125"/>
            <a:ext cx="6011545" cy="58356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lvl="0" algn="ctr">
              <a:lnSpc>
                <a:spcPct val="100000"/>
              </a:lnSpc>
              <a:buClrTx/>
              <a:buSzTx/>
              <a:buFontTx/>
            </a:pPr>
            <a:r>
              <a:rPr kumimoji="1" lang="zh-CN" altLang="en-US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基于</a:t>
            </a:r>
            <a:r>
              <a:rPr kumimoji="1" lang="en-US" altLang="zh-CN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 Transformer </a:t>
            </a:r>
            <a:r>
              <a:rPr kumimoji="1" lang="zh-CN" altLang="en-US" sz="3200" b="1" spc="120" dirty="0">
                <a:solidFill>
                  <a:srgbClr val="2B468E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Times New Roman Regular" panose="02020803070505020304" charset="0"/>
                <a:sym typeface="+mn-ea"/>
              </a:rPr>
              <a:t>的谣言检测</a:t>
            </a:r>
            <a:endParaRPr kumimoji="1" lang="zh-CN" altLang="en-US" sz="3200" b="1" spc="120" dirty="0">
              <a:solidFill>
                <a:srgbClr val="2B468E"/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Times New Roman Regular" panose="02020803070505020304" charset="0"/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7"/>
            </p:custDataLst>
          </p:nvPr>
        </p:nvSpPr>
        <p:spPr>
          <a:xfrm>
            <a:off x="1859280" y="1780540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背景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>
            <p:custDataLst>
              <p:tags r:id="rId8"/>
            </p:custDataLst>
          </p:nvPr>
        </p:nvCxnSpPr>
        <p:spPr>
          <a:xfrm>
            <a:off x="1906905" y="218186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30" name="Shape 47"/>
          <p:cNvSpPr/>
          <p:nvPr>
            <p:custDataLst>
              <p:tags r:id="rId9"/>
            </p:custDataLst>
          </p:nvPr>
        </p:nvSpPr>
        <p:spPr>
          <a:xfrm>
            <a:off x="1868805" y="1362075"/>
            <a:ext cx="7361555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lstStyle/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针对中文社交媒体谣言泛滥问题，研究基于深度学习的自动检测方法。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7" name="文本框 36"/>
          <p:cNvSpPr txBox="1"/>
          <p:nvPr>
            <p:custDataLst>
              <p:tags r:id="rId10"/>
            </p:custDataLst>
          </p:nvPr>
        </p:nvSpPr>
        <p:spPr>
          <a:xfrm>
            <a:off x="1859280" y="290004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项目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内容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>
            <p:custDataLst>
              <p:tags r:id="rId11"/>
            </p:custDataLst>
          </p:nvPr>
        </p:nvCxnSpPr>
        <p:spPr>
          <a:xfrm>
            <a:off x="1906905" y="3303905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42" name="文本框 41"/>
          <p:cNvSpPr txBox="1"/>
          <p:nvPr>
            <p:custDataLst>
              <p:tags r:id="rId12"/>
            </p:custDataLst>
          </p:nvPr>
        </p:nvSpPr>
        <p:spPr>
          <a:xfrm>
            <a:off x="1868805" y="5257165"/>
            <a:ext cx="18008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SzPct val="85000"/>
              <a:buFont typeface="Wingdings" panose="05000000000000000000" pitchFamily="2" charset="2"/>
              <a:buChar char="n"/>
            </a:pP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负责</a:t>
            </a:r>
            <a:r>
              <a:rPr kumimoji="1" lang="zh-CN" altLang="en-US" sz="2000" b="1" spc="120" dirty="0">
                <a:solidFill>
                  <a:srgbClr val="2B468E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工作</a:t>
            </a:r>
            <a:endParaRPr kumimoji="1" lang="zh-CN" altLang="en-US" sz="2000" b="1" spc="120" dirty="0">
              <a:solidFill>
                <a:srgbClr val="2B468E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43" name="直接连接符 42"/>
          <p:cNvCxnSpPr/>
          <p:nvPr>
            <p:custDataLst>
              <p:tags r:id="rId13"/>
            </p:custDataLst>
          </p:nvPr>
        </p:nvCxnSpPr>
        <p:spPr>
          <a:xfrm>
            <a:off x="1906905" y="5680710"/>
            <a:ext cx="2421890" cy="0"/>
          </a:xfrm>
          <a:prstGeom prst="line">
            <a:avLst/>
          </a:prstGeom>
          <a:ln w="12700">
            <a:solidFill>
              <a:sysClr val="window" lastClr="FFFFFF">
                <a:lumMod val="65000"/>
              </a:sysClr>
            </a:solidFill>
          </a:ln>
        </p:spPr>
        <p:style>
          <a:lnRef idx="1">
            <a:srgbClr val="324A7A"/>
          </a:lnRef>
          <a:fillRef idx="0">
            <a:srgbClr val="324A7A"/>
          </a:fillRef>
          <a:effectRef idx="0">
            <a:srgbClr val="324A7A"/>
          </a:effectRef>
          <a:fontRef idx="minor">
            <a:sysClr val="windowText" lastClr="000000"/>
          </a:fontRef>
        </p:style>
      </p:cxnSp>
      <p:sp>
        <p:nvSpPr>
          <p:cNvPr id="2" name="Shape 47"/>
          <p:cNvSpPr/>
          <p:nvPr>
            <p:custDataLst>
              <p:tags r:id="rId14"/>
            </p:custDataLst>
          </p:nvPr>
        </p:nvSpPr>
        <p:spPr>
          <a:xfrm>
            <a:off x="1859280" y="3104515"/>
            <a:ext cx="10259060" cy="2121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 anchorCtr="0">
            <a:normAutofit/>
          </a:bodyPr>
          <a:p>
            <a:pPr indent="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实现了基于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 Transformer 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架构的检测模型。利用自注意力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(Self-Attention)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和多头注意力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(Multi-Head Attention)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机制捕捉文本语义关联与长距离依赖，设计包含位置编码的嵌入层处理序列顺序，提出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/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采用词向量均值化策略优化分类特征表示。基于</a:t>
            </a: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 PyTorch </a:t>
            </a:r>
            <a:r>
              <a:rPr lang="zh-CN" altLang="en-US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  <a:sym typeface="+mn-lt"/>
              </a:rPr>
              <a:t>框架构建了从文本清洗、字符级嵌入到动态填充的完整流程。</a:t>
            </a: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845945" y="5720080"/>
            <a:ext cx="100615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实现基于Transformer的谣言检测模型。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pPr algn="l">
              <a:lnSpc>
                <a:spcPct val="150000"/>
              </a:lnSpc>
              <a:buClrTx/>
              <a:buSzTx/>
              <a:buFont typeface="Arial" panose="020B0604020202020204" pitchFamily="34" charset="0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 Regular" panose="020B0704020202020204" charset="0"/>
              </a:rPr>
              <a:t>应用自注意力、多头注意力、位置编码等关键技术，并优化特征表示（词向量均值化）。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Arial Regular" panose="020B0704020202020204" charset="0"/>
            </a:endParaRPr>
          </a:p>
          <a:p>
            <a:endParaRPr lang="en-US" altLang="zh-CN"/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/>
    </mc:Choice>
    <mc:Fallback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: 形状 7"/>
          <p:cNvSpPr/>
          <p:nvPr/>
        </p:nvSpPr>
        <p:spPr>
          <a:xfrm flipV="1">
            <a:off x="0" y="0"/>
            <a:ext cx="12192000" cy="5323840"/>
          </a:xfrm>
          <a:custGeom>
            <a:avLst/>
            <a:gdLst>
              <a:gd name="connsiteX0" fmla="*/ 0 w 12192000"/>
              <a:gd name="connsiteY0" fmla="*/ 5323840 h 5323840"/>
              <a:gd name="connsiteX1" fmla="*/ 12192000 w 12192000"/>
              <a:gd name="connsiteY1" fmla="*/ 5323840 h 5323840"/>
              <a:gd name="connsiteX2" fmla="*/ 12192000 w 12192000"/>
              <a:gd name="connsiteY2" fmla="*/ 1184035 h 5323840"/>
              <a:gd name="connsiteX3" fmla="*/ 11982018 w 12192000"/>
              <a:gd name="connsiteY3" fmla="*/ 1092219 h 5323840"/>
              <a:gd name="connsiteX4" fmla="*/ 6096000 w 12192000"/>
              <a:gd name="connsiteY4" fmla="*/ 0 h 5323840"/>
              <a:gd name="connsiteX5" fmla="*/ 209982 w 12192000"/>
              <a:gd name="connsiteY5" fmla="*/ 1092219 h 5323840"/>
              <a:gd name="connsiteX6" fmla="*/ 0 w 12192000"/>
              <a:gd name="connsiteY6" fmla="*/ 1184035 h 5323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323840">
                <a:moveTo>
                  <a:pt x="0" y="5323840"/>
                </a:moveTo>
                <a:lnTo>
                  <a:pt x="12192000" y="5323840"/>
                </a:lnTo>
                <a:lnTo>
                  <a:pt x="12192000" y="1184035"/>
                </a:lnTo>
                <a:lnTo>
                  <a:pt x="11982018" y="1092219"/>
                </a:lnTo>
                <a:cubicBezTo>
                  <a:pt x="10316057" y="403986"/>
                  <a:pt x="8286214" y="0"/>
                  <a:pt x="6096000" y="0"/>
                </a:cubicBezTo>
                <a:cubicBezTo>
                  <a:pt x="3905786" y="0"/>
                  <a:pt x="1875943" y="403986"/>
                  <a:pt x="209982" y="1092219"/>
                </a:cubicBezTo>
                <a:lnTo>
                  <a:pt x="0" y="1184035"/>
                </a:lnTo>
                <a:close/>
              </a:path>
            </a:pathLst>
          </a:custGeom>
          <a:solidFill>
            <a:srgbClr val="2B468E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altLang="zh-CN" dirty="0"/>
              <a:t>  </a:t>
            </a:r>
            <a:endParaRPr lang="zh-CN" altLang="en-US" dirty="0"/>
          </a:p>
        </p:txBody>
      </p:sp>
      <p:sp>
        <p:nvSpPr>
          <p:cNvPr id="12" name="请勿抄袭搬运！盗版必究！微信DAJU_PPT"/>
          <p:cNvSpPr/>
          <p:nvPr/>
        </p:nvSpPr>
        <p:spPr>
          <a:xfrm>
            <a:off x="3840480" y="1853594"/>
            <a:ext cx="4511040" cy="4924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</a:rPr>
              <a:t>——   </a:t>
            </a:r>
            <a:r>
              <a:rPr lang="en-US" altLang="zh-CN" sz="3200" b="1" i="0" dirty="0">
                <a:solidFill>
                  <a:schemeClr val="bg1"/>
                </a:solidFill>
                <a:effectLst/>
                <a:latin typeface="+mj-ea"/>
                <a:ea typeface="+mj-ea"/>
              </a:rPr>
              <a:t>       ——</a:t>
            </a:r>
            <a:endParaRPr lang="en-US" altLang="zh-CN" sz="3200" b="1" i="0" dirty="0">
              <a:solidFill>
                <a:schemeClr val="bg1"/>
              </a:solidFill>
              <a:effectLst/>
              <a:latin typeface="+mj-ea"/>
              <a:ea typeface="+mj-ea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577840" y="1725867"/>
            <a:ext cx="1036320" cy="747395"/>
          </a:xfrm>
        </p:spPr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 lang="en-US" altLang="zh-CN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2608162" y="2552438"/>
            <a:ext cx="6975676" cy="923290"/>
          </a:xfrm>
        </p:spPr>
        <p:txBody>
          <a:bodyPr/>
          <a:lstStyle/>
          <a:p>
            <a:r>
              <a:rPr dirty="0"/>
              <a:t>竞赛</a:t>
            </a:r>
            <a:r>
              <a:rPr dirty="0"/>
              <a:t>经历</a:t>
            </a:r>
            <a:endParaRPr dirty="0"/>
          </a:p>
        </p:txBody>
      </p:sp>
      <p:sp>
        <p:nvSpPr>
          <p:cNvPr id="5" name="请勿抄袭搬运！盗版必究！正版来源小红书大橘PPT微信DAJU_PPT"/>
          <p:cNvSpPr/>
          <p:nvPr>
            <p:custDataLst>
              <p:tags r:id="rId1"/>
            </p:custDataLst>
          </p:nvPr>
        </p:nvSpPr>
        <p:spPr>
          <a:xfrm>
            <a:off x="5273040" y="4428287"/>
            <a:ext cx="1645920" cy="1645920"/>
          </a:xfrm>
          <a:prstGeom prst="ellipse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09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110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1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2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3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4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5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6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7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8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19.xml><?xml version="1.0" encoding="utf-8"?>
<p:tagLst xmlns:p="http://schemas.openxmlformats.org/presentationml/2006/main">
  <p:tag name="KSO_WM_BEAUTIFY_FLAG" val=""/>
  <p:tag name="KSO_WM_DIAGRAM_VIRTUALLY_FRAME" val="{&quot;height&quot;:386.7,&quot;left&quot;:250.1,&quot;top&quot;:111.8,&quot;width&quot;:628.95}"/>
</p:tagLst>
</file>

<file path=ppt/tags/tag12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ISLIDE.GUIDESSETTING" val="{&quot;Id&quot;:null,&quot;Name&quot;:&quot;适中&quot;,&quot;HeaderHeight&quot;:10.0,&quot;FooterHeight&quot;:5.0,&quot;SideMargin&quot;:5.0,&quot;TopMargin&quot;:0.0,&quot;BottomMargin&quot;:0.0,&quot;IntervalMargin&quot;:1.5,&quot;SettingType&quot;:&quot;System&quot;}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DIAGRAM_VIRTUALLY_FRAME" val="{&quot;height&quot;:204.95,&quot;left&quot;:42.1,&quot;top&quot;:259.1,&quot;width&quot;:875.85}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DIAGRAM_VIRTUALLY_FRAME" val="{&quot;height&quot;:204.95,&quot;left&quot;:42.1,&quot;top&quot;:259.1,&quot;width&quot;:875.85}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44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5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6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7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48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49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50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1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52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3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4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5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56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7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8.xml><?xml version="1.0" encoding="utf-8"?>
<p:tagLst xmlns:p="http://schemas.openxmlformats.org/presentationml/2006/main">
  <p:tag name="KSO_WM_BEAUTIFY_FLAG" val=""/>
  <p:tag name="KSO_WM_DIAGRAM_VIRTUALLY_FRAME" val="{&quot;height&quot;:369.35,&quot;left&quot;:131.75,&quot;top&quot;:128.4,&quot;width&quot;:801.9}"/>
</p:tagLst>
</file>

<file path=ppt/tags/tag59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60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1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2.xml><?xml version="1.0" encoding="utf-8"?>
<p:tagLst xmlns:p="http://schemas.openxmlformats.org/presentationml/2006/main">
  <p:tag name="KSO_WM_DIAGRAM_VIRTUALLY_FRAME" val="{&quot;height&quot;:369.35,&quot;left&quot;:131.75,&quot;top&quot;:128.4,&quot;width&quot;:801.9}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70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1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2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3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4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5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6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7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5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6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7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8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89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9.xml><?xml version="1.0" encoding="utf-8"?>
<p:tagLst xmlns:p="http://schemas.openxmlformats.org/presentationml/2006/main">
  <p:tag name="KSO_WM_BEAUTIFY_FLAG" val=""/>
  <p:tag name="KSO_WM_DIAGRAM_VIRTUALLY_FRAME" val="{&quot;height&quot;:204.95,&quot;left&quot;:42.1,&quot;top&quot;:259.1,&quot;width&quot;:875.85}"/>
</p:tagLst>
</file>

<file path=ppt/tags/tag90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91.xml><?xml version="1.0" encoding="utf-8"?>
<p:tagLst xmlns:p="http://schemas.openxmlformats.org/presentationml/2006/main">
  <p:tag name="KSO_WM_BEAUTIFY_FLAG" val=""/>
  <p:tag name="KSO_WM_DIAGRAM_VIRTUALLY_FRAME" val="{&quot;height&quot;:254.4,&quot;left&quot;:160.5,&quot;top&quot;:233.25,&quot;width&quot;:747.5}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00大学——蓝色华中师范大学">
      <a:dk1>
        <a:srgbClr val="000000"/>
      </a:dk1>
      <a:lt1>
        <a:srgbClr val="FFFFFF"/>
      </a:lt1>
      <a:dk2>
        <a:srgbClr val="0F2344"/>
      </a:dk2>
      <a:lt2>
        <a:srgbClr val="C7D7F3"/>
      </a:lt2>
      <a:accent1>
        <a:srgbClr val="1559A3"/>
      </a:accent1>
      <a:accent2>
        <a:srgbClr val="D7C39F"/>
      </a:accent2>
      <a:accent3>
        <a:srgbClr val="1559A3"/>
      </a:accent3>
      <a:accent4>
        <a:srgbClr val="D7C39F"/>
      </a:accent4>
      <a:accent5>
        <a:srgbClr val="1559A3"/>
      </a:accent5>
      <a:accent6>
        <a:srgbClr val="D7C39F"/>
      </a:accent6>
      <a:hlink>
        <a:srgbClr val="0563C1"/>
      </a:hlink>
      <a:folHlink>
        <a:srgbClr val="954F72"/>
      </a:folHlink>
    </a:clrScheme>
    <a:fontScheme name="00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2196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57A8E"/>
      </a:accent1>
      <a:accent2>
        <a:srgbClr val="157A8E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1932</Words>
  <Application>WPS 演示</Application>
  <PresentationFormat>宽屏</PresentationFormat>
  <Paragraphs>291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33" baseType="lpstr">
      <vt:lpstr>Arial</vt:lpstr>
      <vt:lpstr>宋体</vt:lpstr>
      <vt:lpstr>Wingdings</vt:lpstr>
      <vt:lpstr>微软雅黑</vt:lpstr>
      <vt:lpstr>Times New Roman Bold</vt:lpstr>
      <vt:lpstr>Times New Roman</vt:lpstr>
      <vt:lpstr>OPPOSans B</vt:lpstr>
      <vt:lpstr>思源黑体 CN Regular</vt:lpstr>
      <vt:lpstr>Arial Bold</vt:lpstr>
      <vt:lpstr>Times New Roman Regular</vt:lpstr>
      <vt:lpstr>Arial Regular</vt:lpstr>
      <vt:lpstr>微软雅黑 Light</vt:lpstr>
      <vt:lpstr>Arial Unicode MS</vt:lpstr>
      <vt:lpstr>等线</vt:lpstr>
      <vt:lpstr>等线 Light</vt:lpstr>
      <vt:lpstr>Calibri</vt:lpstr>
      <vt:lpstr>黑体</vt:lpstr>
      <vt:lpstr>Office Theme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智宇</dc:creator>
  <cp:lastModifiedBy>north_h</cp:lastModifiedBy>
  <cp:revision>174</cp:revision>
  <dcterms:created xsi:type="dcterms:W3CDTF">2024-07-03T02:25:00Z</dcterms:created>
  <dcterms:modified xsi:type="dcterms:W3CDTF">2025-08-13T05:38:58Z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FDF786BE27BD41908D895720BBBE8807_13</vt:lpwstr>
  </property>
  <property fmtid="{D5CDD505-2E9C-101B-9397-08002B2CF9AE}" pid="3" name="KSOProductBuildVer">
    <vt:lpwstr>2052-12.1.0.20784</vt:lpwstr>
  </property>
</Properties>
</file>

<file path=docProps/thumbnail.jpeg>
</file>